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41"/>
  </p:notesMasterIdLst>
  <p:sldIdLst>
    <p:sldId id="256" r:id="rId23"/>
    <p:sldId id="257" r:id="rId24"/>
    <p:sldId id="258" r:id="rId25"/>
    <p:sldId id="259" r:id="rId26"/>
    <p:sldId id="260" r:id="rId27"/>
    <p:sldId id="261" r:id="rId28"/>
    <p:sldId id="262" r:id="rId29"/>
    <p:sldId id="263" r:id="rId30"/>
    <p:sldId id="264" r:id="rId31"/>
    <p:sldId id="265" r:id="rId32"/>
    <p:sldId id="266" r:id="rId33"/>
    <p:sldId id="267" r:id="rId34"/>
    <p:sldId id="268" r:id="rId35"/>
    <p:sldId id="269" r:id="rId36"/>
    <p:sldId id="270" r:id="rId37"/>
    <p:sldId id="271" r:id="rId38"/>
    <p:sldId id="272" r:id="rId39"/>
    <p:sldId id="273" r:id="rId40"/>
  </p:sldIdLst>
  <p:sldSz cx="18288000" cy="10287000"/>
  <p:notesSz cx="6858000" cy="9144000"/>
  <p:embeddedFontLst>
    <p:embeddedFont>
      <p:font typeface="Sniglet" charset="1" panose="04070505030100020000"/>
      <p:regular r:id="rId6"/>
    </p:embeddedFont>
    <p:embeddedFont>
      <p:font typeface="Arimo" charset="1" panose="020B0604020202020204"/>
      <p:regular r:id="rId7"/>
    </p:embeddedFont>
    <p:embeddedFont>
      <p:font typeface="Arimo Bold" charset="1" panose="020B0704020202020204"/>
      <p:regular r:id="rId8"/>
    </p:embeddedFont>
    <p:embeddedFont>
      <p:font typeface="Arimo Italics" charset="1" panose="020B0604020202090204"/>
      <p:regular r:id="rId9"/>
    </p:embeddedFont>
    <p:embeddedFont>
      <p:font typeface="Arimo Bold Italics" charset="1" panose="020B0704020202090204"/>
      <p:regular r:id="rId10"/>
    </p:embeddedFont>
    <p:embeddedFont>
      <p:font typeface="Open Sans" charset="1" panose="00000000000000000000"/>
      <p:regular r:id="rId11"/>
    </p:embeddedFont>
    <p:embeddedFont>
      <p:font typeface="Open Sans Bold" charset="1" panose="00000000000000000000"/>
      <p:regular r:id="rId12"/>
    </p:embeddedFont>
    <p:embeddedFont>
      <p:font typeface="Open Sans Italics" charset="1" panose="00000000000000000000"/>
      <p:regular r:id="rId13"/>
    </p:embeddedFont>
    <p:embeddedFont>
      <p:font typeface="Open Sans Bold Italics" charset="1" panose="00000000000000000000"/>
      <p:regular r:id="rId14"/>
    </p:embeddedFont>
    <p:embeddedFont>
      <p:font typeface="Open Sans Light" charset="1" panose="00000000000000000000"/>
      <p:regular r:id="rId15"/>
    </p:embeddedFont>
    <p:embeddedFont>
      <p:font typeface="Open Sans Light Italics" charset="1" panose="00000000000000000000"/>
      <p:regular r:id="rId16"/>
    </p:embeddedFont>
    <p:embeddedFont>
      <p:font typeface="Open Sans Medium" charset="1" panose="00000000000000000000"/>
      <p:regular r:id="rId17"/>
    </p:embeddedFont>
    <p:embeddedFont>
      <p:font typeface="Open Sans Medium Italics" charset="1" panose="00000000000000000000"/>
      <p:regular r:id="rId18"/>
    </p:embeddedFont>
    <p:embeddedFont>
      <p:font typeface="Open Sans Semi-Bold" charset="1" panose="00000000000000000000"/>
      <p:regular r:id="rId19"/>
    </p:embeddedFont>
    <p:embeddedFont>
      <p:font typeface="Open Sans Semi-Bold Italics" charset="1" panose="00000000000000000000"/>
      <p:regular r:id="rId20"/>
    </p:embeddedFont>
    <p:embeddedFont>
      <p:font typeface="Open Sans Ultra-Bold" charset="1" panose="00000000000000000000"/>
      <p:regular r:id="rId21"/>
    </p:embeddedFont>
    <p:embeddedFont>
      <p:font typeface="Open Sans Ultra-Bold Italics" charset="1" panose="00000000000000000000"/>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slides/slide1.xml" Type="http://schemas.openxmlformats.org/officeDocument/2006/relationships/slide"/><Relationship Id="rId24" Target="slides/slide2.xml" Type="http://schemas.openxmlformats.org/officeDocument/2006/relationships/slide"/><Relationship Id="rId25" Target="slides/slide3.xml" Type="http://schemas.openxmlformats.org/officeDocument/2006/relationships/slide"/><Relationship Id="rId26" Target="slides/slide4.xml" Type="http://schemas.openxmlformats.org/officeDocument/2006/relationships/slide"/><Relationship Id="rId27" Target="slides/slide5.xml" Type="http://schemas.openxmlformats.org/officeDocument/2006/relationships/slide"/><Relationship Id="rId28" Target="slides/slide6.xml" Type="http://schemas.openxmlformats.org/officeDocument/2006/relationships/slide"/><Relationship Id="rId29" Target="slides/slide7.xml" Type="http://schemas.openxmlformats.org/officeDocument/2006/relationships/slide"/><Relationship Id="rId3" Target="viewProps.xml" Type="http://schemas.openxmlformats.org/officeDocument/2006/relationships/viewProps"/><Relationship Id="rId30" Target="slides/slide8.xml" Type="http://schemas.openxmlformats.org/officeDocument/2006/relationships/slide"/><Relationship Id="rId31" Target="slides/slide9.xml" Type="http://schemas.openxmlformats.org/officeDocument/2006/relationships/slide"/><Relationship Id="rId32" Target="slides/slide10.xml" Type="http://schemas.openxmlformats.org/officeDocument/2006/relationships/slide"/><Relationship Id="rId33" Target="slides/slide11.xml" Type="http://schemas.openxmlformats.org/officeDocument/2006/relationships/slide"/><Relationship Id="rId34" Target="slides/slide12.xml" Type="http://schemas.openxmlformats.org/officeDocument/2006/relationships/slide"/><Relationship Id="rId35" Target="slides/slide13.xml" Type="http://schemas.openxmlformats.org/officeDocument/2006/relationships/slide"/><Relationship Id="rId36" Target="slides/slide14.xml" Type="http://schemas.openxmlformats.org/officeDocument/2006/relationships/slide"/><Relationship Id="rId37" Target="slides/slide15.xml" Type="http://schemas.openxmlformats.org/officeDocument/2006/relationships/slide"/><Relationship Id="rId38" Target="slides/slide16.xml" Type="http://schemas.openxmlformats.org/officeDocument/2006/relationships/slide"/><Relationship Id="rId39" Target="slides/slide17.xml" Type="http://schemas.openxmlformats.org/officeDocument/2006/relationships/slide"/><Relationship Id="rId4" Target="theme/theme1.xml" Type="http://schemas.openxmlformats.org/officeDocument/2006/relationships/theme"/><Relationship Id="rId40" Target="slides/slide18.xml" Type="http://schemas.openxmlformats.org/officeDocument/2006/relationships/slide"/><Relationship Id="rId41" Target="notesMasters/notesMaster1.xml" Type="http://schemas.openxmlformats.org/officeDocument/2006/relationships/notesMaster"/><Relationship Id="rId42" Target="theme/theme2.xml" Type="http://schemas.openxmlformats.org/officeDocument/2006/relationships/theme"/><Relationship Id="rId43" Target="notesSlides/notesSlide1.xml" Type="http://schemas.openxmlformats.org/officeDocument/2006/relationships/notesSlide"/><Relationship Id="rId44" Target="notesSlides/notesSlide2.xml" Type="http://schemas.openxmlformats.org/officeDocument/2006/relationships/notesSlide"/><Relationship Id="rId45" Target="notesSlides/notesSlide3.xml" Type="http://schemas.openxmlformats.org/officeDocument/2006/relationships/notesSlide"/><Relationship Id="rId46" Target="notesSlides/notesSlide4.xml" Type="http://schemas.openxmlformats.org/officeDocument/2006/relationships/notesSlide"/><Relationship Id="rId47" Target="notesSlides/notesSlide5.xml" Type="http://schemas.openxmlformats.org/officeDocument/2006/relationships/notesSlide"/><Relationship Id="rId48" Target="notesSlides/notesSlide6.xml" Type="http://schemas.openxmlformats.org/officeDocument/2006/relationships/notesSlide"/><Relationship Id="rId49" Target="notesSlides/notesSlide7.xml" Type="http://schemas.openxmlformats.org/officeDocument/2006/relationships/notesSlide"/><Relationship Id="rId5" Target="tableStyles.xml" Type="http://schemas.openxmlformats.org/officeDocument/2006/relationships/tableStyles"/><Relationship Id="rId50" Target="notesSlides/notesSlide8.xml" Type="http://schemas.openxmlformats.org/officeDocument/2006/relationships/notesSlide"/><Relationship Id="rId51" Target="notesSlides/notesSlide9.xml" Type="http://schemas.openxmlformats.org/officeDocument/2006/relationships/notesSlide"/><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notesMasters/_rels/notesMaster1.xml.rels><?xml version="1.0" encoding="UTF-8" standalone="no"?><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2.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3.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4.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6.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7.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8.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9.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notesSlide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3.png" Type="http://schemas.openxmlformats.org/officeDocument/2006/relationships/image"/><Relationship Id="rId6" Target="../media/image4.png" Type="http://schemas.openxmlformats.org/officeDocument/2006/relationships/image"/><Relationship Id="rId7" Target="../media/image5.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0.jpeg" Type="http://schemas.openxmlformats.org/officeDocument/2006/relationships/image"/><Relationship Id="rId3" Target="https://dictionary.cambridge.org/dictionary/english/comfortable" TargetMode="External" Type="http://schemas.openxmlformats.org/officeDocument/2006/relationships/hyperlink"/><Relationship Id="rId4" Target="https://dictionary.cambridge.org/dictionary/english/comfortable" TargetMode="External" Type="http://schemas.openxmlformats.org/officeDocument/2006/relationships/hyperlink"/></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1.jpeg" Type="http://schemas.openxmlformats.org/officeDocument/2006/relationships/image"/><Relationship Id="rId3" Target="https://dictionary.cambridge.org/dictionary/english/comfortable" TargetMode="External" Type="http://schemas.openxmlformats.org/officeDocument/2006/relationships/hyperlink"/><Relationship Id="rId4" Target="https://dictionary.cambridge.org/dictionary/english/comfortable" TargetMode="External" Type="http://schemas.openxmlformats.org/officeDocument/2006/relationships/hyperlink"/><Relationship Id="rId5" Target="https://dictionary.cambridge.org/dictionary/english/comfortable" TargetMode="External" Type="http://schemas.openxmlformats.org/officeDocument/2006/relationships/hyperlink"/></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6.png" Type="http://schemas.openxmlformats.org/officeDocument/2006/relationships/image"/><Relationship Id="rId2" Target="../notesSlides/notesSlide5.xml" Type="http://schemas.openxmlformats.org/officeDocument/2006/relationships/notesSlide"/><Relationship Id="rId3" Target="../media/image32.png" Type="http://schemas.openxmlformats.org/officeDocument/2006/relationships/image"/><Relationship Id="rId4" Target="../media/image33.svg" Type="http://schemas.openxmlformats.org/officeDocument/2006/relationships/image"/><Relationship Id="rId5" Target="../media/image8.png" Type="http://schemas.openxmlformats.org/officeDocument/2006/relationships/image"/><Relationship Id="rId6" Target="../media/image4.png" Type="http://schemas.openxmlformats.org/officeDocument/2006/relationships/image"/><Relationship Id="rId7" Target="../media/image15.png" Type="http://schemas.openxmlformats.org/officeDocument/2006/relationships/image"/><Relationship Id="rId8" Target="../media/image3.png" Type="http://schemas.openxmlformats.org/officeDocument/2006/relationships/image"/><Relationship Id="rId9" Target="../media/image34.pn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35.png" Type="http://schemas.openxmlformats.org/officeDocument/2006/relationships/image"/><Relationship Id="rId4" Target="../media/image36.svg" Type="http://schemas.openxmlformats.org/officeDocument/2006/relationships/image"/><Relationship Id="rId5" Target="../media/image4.png" Type="http://schemas.openxmlformats.org/officeDocument/2006/relationships/image"/><Relationship Id="rId6" Target="../media/image8.png" Type="http://schemas.openxmlformats.org/officeDocument/2006/relationships/image"/><Relationship Id="rId7" Target="../media/image37.pn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8.png" Type="http://schemas.openxmlformats.org/officeDocument/2006/relationships/image"/><Relationship Id="rId5" Target="../media/image4.png" Type="http://schemas.openxmlformats.org/officeDocument/2006/relationships/image"/><Relationship Id="rId6" Target="../media/image15.png" Type="http://schemas.openxmlformats.org/officeDocument/2006/relationships/image"/><Relationship Id="rId7" Target="../media/image3.png" Type="http://schemas.openxmlformats.org/officeDocument/2006/relationships/image"/><Relationship Id="rId8" Target="../media/image34.png" Type="http://schemas.openxmlformats.org/officeDocument/2006/relationships/image"/><Relationship Id="rId9" Target="../media/image16.pn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5.png" Type="http://schemas.openxmlformats.org/officeDocument/2006/relationships/image"/><Relationship Id="rId3" Target="../media/image36.svg" Type="http://schemas.openxmlformats.org/officeDocument/2006/relationships/image"/><Relationship Id="rId4" Target="../media/image4.png" Type="http://schemas.openxmlformats.org/officeDocument/2006/relationships/image"/><Relationship Id="rId5" Target="../media/image8.png" Type="http://schemas.openxmlformats.org/officeDocument/2006/relationships/image"/><Relationship Id="rId6" Target="../media/image37.pn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32.png" Type="http://schemas.openxmlformats.org/officeDocument/2006/relationships/image"/><Relationship Id="rId4" Target="../media/image33.svg" Type="http://schemas.openxmlformats.org/officeDocument/2006/relationships/image"/><Relationship Id="rId5" Target="../media/image34.png" Type="http://schemas.openxmlformats.org/officeDocument/2006/relationships/image"/><Relationship Id="rId6" Target="../media/image38.png" Type="http://schemas.openxmlformats.org/officeDocument/2006/relationships/image"/><Relationship Id="rId7" Target="../media/image15.png" Type="http://schemas.openxmlformats.org/officeDocument/2006/relationships/image"/><Relationship Id="rId8" Target="../media/image8.png" Type="http://schemas.openxmlformats.org/officeDocument/2006/relationships/image"/><Relationship Id="rId9" Target="../media/image4.pn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39.png" Type="http://schemas.openxmlformats.org/officeDocument/2006/relationships/image"/><Relationship Id="rId4" Target="../media/image40.svg" Type="http://schemas.openxmlformats.org/officeDocument/2006/relationships/image"/><Relationship Id="rId5" Target="../media/image8.png" Type="http://schemas.openxmlformats.org/officeDocument/2006/relationships/image"/><Relationship Id="rId6" Target="../media/image16.png" Type="http://schemas.openxmlformats.org/officeDocument/2006/relationships/image"/><Relationship Id="rId7" Target="../media/image4.png"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43.png" Type="http://schemas.openxmlformats.org/officeDocument/2006/relationships/image"/><Relationship Id="rId11" Target="../media/image44.png" Type="http://schemas.openxmlformats.org/officeDocument/2006/relationships/image"/><Relationship Id="rId12" Target="../media/image45.png" Type="http://schemas.openxmlformats.org/officeDocument/2006/relationships/image"/><Relationship Id="rId13" Target="../media/image46.png" Type="http://schemas.openxmlformats.org/officeDocument/2006/relationships/image"/><Relationship Id="rId14" Target="../media/image47.png" Type="http://schemas.openxmlformats.org/officeDocument/2006/relationships/image"/><Relationship Id="rId15" Target="../media/image48.png" Type="http://schemas.openxmlformats.org/officeDocument/2006/relationships/image"/><Relationship Id="rId16" Target="../media/image49.png" Type="http://schemas.openxmlformats.org/officeDocument/2006/relationships/image"/><Relationship Id="rId17" Target="../media/image50.png" Type="http://schemas.openxmlformats.org/officeDocument/2006/relationships/image"/><Relationship Id="rId2" Target="../notesSlides/notesSlide9.xml" Type="http://schemas.openxmlformats.org/officeDocument/2006/relationships/notesSlide"/><Relationship Id="rId3" Target="../media/image41.png" Type="http://schemas.openxmlformats.org/officeDocument/2006/relationships/image"/><Relationship Id="rId4" Target="../media/image42.svg" Type="http://schemas.openxmlformats.org/officeDocument/2006/relationships/image"/><Relationship Id="rId5" Target="../media/image10.png" Type="http://schemas.openxmlformats.org/officeDocument/2006/relationships/image"/><Relationship Id="rId6" Target="../media/image8.png" Type="http://schemas.openxmlformats.org/officeDocument/2006/relationships/image"/><Relationship Id="rId7" Target="../media/image4.png" Type="http://schemas.openxmlformats.org/officeDocument/2006/relationships/image"/><Relationship Id="rId8" Target="../media/image15.png" Type="http://schemas.openxmlformats.org/officeDocument/2006/relationships/image"/><Relationship Id="rId9" Target="../media/image16.pn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6.png" Type="http://schemas.openxmlformats.org/officeDocument/2006/relationships/image"/><Relationship Id="rId4" Target="../media/image7.svg" Type="http://schemas.openxmlformats.org/officeDocument/2006/relationships/image"/><Relationship Id="rId5" Target="../media/image8.png" Type="http://schemas.openxmlformats.org/officeDocument/2006/relationships/image"/><Relationship Id="rId6" Target="../media/image4.png" Type="http://schemas.openxmlformats.org/officeDocument/2006/relationships/image"/><Relationship Id="rId7" Target="../media/image9.png" Type="http://schemas.openxmlformats.org/officeDocument/2006/relationships/image"/><Relationship Id="rId8" Target="../media/image10.pn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6.png" Type="http://schemas.openxmlformats.org/officeDocument/2006/relationships/image"/><Relationship Id="rId2" Target="../notesSlides/notesSlide4.xml" Type="http://schemas.openxmlformats.org/officeDocument/2006/relationships/notesSlide"/><Relationship Id="rId3" Target="../media/image11.png" Type="http://schemas.openxmlformats.org/officeDocument/2006/relationships/image"/><Relationship Id="rId4" Target="../media/image12.svg" Type="http://schemas.openxmlformats.org/officeDocument/2006/relationships/image"/><Relationship Id="rId5" Target="../media/image13.png" Type="http://schemas.openxmlformats.org/officeDocument/2006/relationships/image"/><Relationship Id="rId6" Target="../media/image14.png" Type="http://schemas.openxmlformats.org/officeDocument/2006/relationships/image"/><Relationship Id="rId7" Target="../media/image8.png" Type="http://schemas.openxmlformats.org/officeDocument/2006/relationships/image"/><Relationship Id="rId8" Target="../media/image4.png" Type="http://schemas.openxmlformats.org/officeDocument/2006/relationships/image"/><Relationship Id="rId9" Target="../media/image15.pn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7.png" Type="http://schemas.openxmlformats.org/officeDocument/2006/relationships/image"/><Relationship Id="rId3" Target="../media/image18.jpeg" Type="http://schemas.openxmlformats.org/officeDocument/2006/relationships/image"/><Relationship Id="rId4" Target="https://dictionary.cambridge.org/dictionary/english/large" TargetMode="External" Type="http://schemas.openxmlformats.org/officeDocument/2006/relationships/hyperlink"/><Relationship Id="rId5" Target="https://dictionary.cambridge.org/dictionary/english/space" TargetMode="External" Type="http://schemas.openxmlformats.org/officeDocument/2006/relationships/hyperlink"/><Relationship Id="rId6" Target="https://dictionary.cambridge.org/dictionary/english/large" TargetMode="External" Type="http://schemas.openxmlformats.org/officeDocument/2006/relationships/hyperlink"/><Relationship Id="rId7" Target="https://dictionary.cambridge.org/dictionary/english/large" TargetMode="External" Type="http://schemas.openxmlformats.org/officeDocument/2006/relationships/hyperlink"/><Relationship Id="rId8" Target="https://dictionary.cambridge.org/dictionary/english/large" TargetMode="External" Type="http://schemas.openxmlformats.org/officeDocument/2006/relationships/hyperlink"/><Relationship Id="rId9" Target="https://dictionary.cambridge.org/dictionary/english/large" TargetMode="External" Type="http://schemas.openxmlformats.org/officeDocument/2006/relationships/hyperlink"/></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9.jpeg" Type="http://schemas.openxmlformats.org/officeDocument/2006/relationships/image"/><Relationship Id="rId3" Target="../media/image20.jpeg" Type="http://schemas.openxmlformats.org/officeDocument/2006/relationships/image"/><Relationship Id="rId4" Target="../media/image21.jpeg" Type="http://schemas.openxmlformats.org/officeDocument/2006/relationships/image"/><Relationship Id="rId5" Target="../media/image22.png" Type="http://schemas.openxmlformats.org/officeDocument/2006/relationships/image"/><Relationship Id="rId6" Target="../media/image23.svg" Type="http://schemas.openxmlformats.org/officeDocument/2006/relationships/image"/><Relationship Id="rId7" Target="https://dictionary.cambridge.org/dictionary/english/attractive" TargetMode="External" Type="http://schemas.openxmlformats.org/officeDocument/2006/relationships/hyperlink"/></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4.jpeg" Type="http://schemas.openxmlformats.org/officeDocument/2006/relationships/image"/><Relationship Id="rId3" Target="https://dictionary.cambridge.org/dictionary/english/comfortable" TargetMode="External" Type="http://schemas.openxmlformats.org/officeDocument/2006/relationships/hyperlink"/><Relationship Id="rId4" Target="https://dictionary.cambridge.org/dictionary/english/pleasant" TargetMode="External" Type="http://schemas.openxmlformats.org/officeDocument/2006/relationships/hyperlink"/><Relationship Id="rId5" Target="https://dictionary.cambridge.org/dictionary/english/especially" TargetMode="External" Type="http://schemas.openxmlformats.org/officeDocument/2006/relationships/hyperlink"/><Relationship Id="rId6" Target="https://dictionary.cambridge.org/dictionary/english/building" TargetMode="External" Type="http://schemas.openxmlformats.org/officeDocument/2006/relationships/hyperlink"/><Relationship Id="rId7" Target="https://dictionary.cambridge.org/dictionary/english/small" TargetMode="External" Type="http://schemas.openxmlformats.org/officeDocument/2006/relationships/hyperlink"/><Relationship Id="rId8" Target="https://dictionary.cambridge.org/dictionary/english/warm" TargetMode="External" Type="http://schemas.openxmlformats.org/officeDocument/2006/relationships/hyperlink"/></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5.jpeg" Type="http://schemas.openxmlformats.org/officeDocument/2006/relationships/image"/><Relationship Id="rId3" Target="../media/image26.jpeg" Type="http://schemas.openxmlformats.org/officeDocument/2006/relationships/image"/><Relationship Id="rId4" Target="../media/image27.png" Type="http://schemas.openxmlformats.org/officeDocument/2006/relationships/image"/><Relationship Id="rId5" Target="../media/image28.svg" Type="http://schemas.openxmlformats.org/officeDocument/2006/relationships/image"/><Relationship Id="rId6" Target="https://dictionary.cambridge.org/dictionary/english/comfortable" TargetMode="External" Type="http://schemas.openxmlformats.org/officeDocument/2006/relationships/hyperlink"/><Relationship Id="rId7" Target="https://dictionary.cambridge.org/dictionary/english/comfortable" TargetMode="External" Type="http://schemas.openxmlformats.org/officeDocument/2006/relationships/hyperlink"/></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9.jpeg" Type="http://schemas.openxmlformats.org/officeDocument/2006/relationships/image"/><Relationship Id="rId3" Target="https://dictionary.cambridge.org/dictionary/english/comfortable" TargetMode="External" Type="http://schemas.openxmlformats.org/officeDocument/2006/relationships/hyperlink"/></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AD9BE"/>
        </a:solidFill>
      </p:bgPr>
    </p:bg>
    <p:spTree>
      <p:nvGrpSpPr>
        <p:cNvPr id="1" name=""/>
        <p:cNvGrpSpPr/>
        <p:nvPr/>
      </p:nvGrpSpPr>
      <p:grpSpPr>
        <a:xfrm>
          <a:off x="0" y="0"/>
          <a:ext cx="0" cy="0"/>
          <a:chOff x="0" y="0"/>
          <a:chExt cx="0" cy="0"/>
        </a:xfrm>
      </p:grpSpPr>
      <p:sp>
        <p:nvSpPr>
          <p:cNvPr name="Freeform 2" id="2"/>
          <p:cNvSpPr/>
          <p:nvPr/>
        </p:nvSpPr>
        <p:spPr>
          <a:xfrm flipH="false" flipV="false" rot="0">
            <a:off x="0" y="571500"/>
            <a:ext cx="18288000" cy="9144000"/>
          </a:xfrm>
          <a:custGeom>
            <a:avLst/>
            <a:gdLst/>
            <a:ahLst/>
            <a:cxnLst/>
            <a:rect r="r" b="b" t="t" l="l"/>
            <a:pathLst>
              <a:path h="9144000" w="18288000">
                <a:moveTo>
                  <a:pt x="0" y="0"/>
                </a:moveTo>
                <a:lnTo>
                  <a:pt x="18288000" y="0"/>
                </a:lnTo>
                <a:lnTo>
                  <a:pt x="18288000" y="9144000"/>
                </a:lnTo>
                <a:lnTo>
                  <a:pt x="0" y="9144000"/>
                </a:lnTo>
                <a:lnTo>
                  <a:pt x="0" y="0"/>
                </a:lnTo>
                <a:close/>
              </a:path>
            </a:pathLst>
          </a:custGeom>
          <a:blipFill>
            <a:blip r:embed="rId3"/>
            <a:stretch>
              <a:fillRect l="0" t="0" r="0" b="0"/>
            </a:stretch>
          </a:blipFill>
        </p:spPr>
      </p:sp>
      <p:grpSp>
        <p:nvGrpSpPr>
          <p:cNvPr name="Group 3" id="3"/>
          <p:cNvGrpSpPr/>
          <p:nvPr/>
        </p:nvGrpSpPr>
        <p:grpSpPr>
          <a:xfrm rot="0">
            <a:off x="1268950" y="1825671"/>
            <a:ext cx="12351538" cy="5194579"/>
            <a:chOff x="0" y="0"/>
            <a:chExt cx="13405659" cy="5637902"/>
          </a:xfrm>
        </p:grpSpPr>
        <p:sp>
          <p:nvSpPr>
            <p:cNvPr name="Freeform 4" id="4"/>
            <p:cNvSpPr/>
            <p:nvPr/>
          </p:nvSpPr>
          <p:spPr>
            <a:xfrm flipH="false" flipV="false" rot="0">
              <a:off x="0" y="0"/>
              <a:ext cx="13405541" cy="5637933"/>
            </a:xfrm>
            <a:custGeom>
              <a:avLst/>
              <a:gdLst/>
              <a:ahLst/>
              <a:cxnLst/>
              <a:rect r="r" b="b" t="t" l="l"/>
              <a:pathLst>
                <a:path h="5637933" w="13405541">
                  <a:moveTo>
                    <a:pt x="0" y="2818821"/>
                  </a:moveTo>
                  <a:cubicBezTo>
                    <a:pt x="0" y="1262195"/>
                    <a:pt x="537914" y="0"/>
                    <a:pt x="1201308" y="0"/>
                  </a:cubicBezTo>
                  <a:lnTo>
                    <a:pt x="12204234" y="0"/>
                  </a:lnTo>
                  <a:cubicBezTo>
                    <a:pt x="12867774" y="0"/>
                    <a:pt x="13405541" y="1262195"/>
                    <a:pt x="13405541" y="2818821"/>
                  </a:cubicBezTo>
                  <a:cubicBezTo>
                    <a:pt x="13405541" y="4375447"/>
                    <a:pt x="12867628" y="5637642"/>
                    <a:pt x="12204234" y="5637642"/>
                  </a:cubicBezTo>
                  <a:lnTo>
                    <a:pt x="1201308" y="5637642"/>
                  </a:lnTo>
                  <a:cubicBezTo>
                    <a:pt x="537914" y="5637933"/>
                    <a:pt x="0" y="4375791"/>
                    <a:pt x="0" y="2818821"/>
                  </a:cubicBezTo>
                  <a:close/>
                </a:path>
              </a:pathLst>
            </a:custGeom>
            <a:solidFill>
              <a:srgbClr val="5C3972"/>
            </a:solidFill>
          </p:spPr>
        </p:sp>
      </p:grpSp>
      <p:sp>
        <p:nvSpPr>
          <p:cNvPr name="TextBox 5" id="5"/>
          <p:cNvSpPr txBox="true"/>
          <p:nvPr/>
        </p:nvSpPr>
        <p:spPr>
          <a:xfrm rot="0">
            <a:off x="1929069" y="1911396"/>
            <a:ext cx="11691419" cy="4774311"/>
          </a:xfrm>
          <a:prstGeom prst="rect">
            <a:avLst/>
          </a:prstGeom>
        </p:spPr>
        <p:txBody>
          <a:bodyPr anchor="t" rtlCol="false" tIns="0" lIns="0" bIns="0" rIns="0">
            <a:spAutoFit/>
          </a:bodyPr>
          <a:lstStyle/>
          <a:p>
            <a:pPr>
              <a:lnSpc>
                <a:spcPts val="12312"/>
              </a:lnSpc>
            </a:pPr>
            <a:r>
              <a:rPr lang="en-US" sz="11400">
                <a:solidFill>
                  <a:srgbClr val="FFFFFF"/>
                </a:solidFill>
                <a:latin typeface="Arimo"/>
              </a:rPr>
              <a:t>LESSON 5</a:t>
            </a:r>
          </a:p>
          <a:p>
            <a:pPr algn="l">
              <a:lnSpc>
                <a:spcPts val="12312"/>
              </a:lnSpc>
            </a:pPr>
            <a:r>
              <a:rPr lang="en-US" sz="11400">
                <a:solidFill>
                  <a:srgbClr val="FFFFFF"/>
                </a:solidFill>
                <a:latin typeface="Arimo"/>
              </a:rPr>
              <a:t>Dream House Delight</a:t>
            </a:r>
          </a:p>
        </p:txBody>
      </p:sp>
      <p:sp>
        <p:nvSpPr>
          <p:cNvPr name="TextBox 6" id="6"/>
          <p:cNvSpPr txBox="true"/>
          <p:nvPr/>
        </p:nvSpPr>
        <p:spPr>
          <a:xfrm rot="0">
            <a:off x="1929069" y="7419675"/>
            <a:ext cx="8535150" cy="971550"/>
          </a:xfrm>
          <a:prstGeom prst="rect">
            <a:avLst/>
          </a:prstGeom>
        </p:spPr>
        <p:txBody>
          <a:bodyPr anchor="t" rtlCol="false" tIns="0" lIns="0" bIns="0" rIns="0">
            <a:spAutoFit/>
          </a:bodyPr>
          <a:lstStyle/>
          <a:p>
            <a:pPr>
              <a:lnSpc>
                <a:spcPts val="3840"/>
              </a:lnSpc>
            </a:pPr>
            <a:r>
              <a:rPr lang="en-US" sz="3200">
                <a:solidFill>
                  <a:srgbClr val="FFFFFF"/>
                </a:solidFill>
                <a:latin typeface="Open Sans"/>
              </a:rPr>
              <a:t>Trinity GESE Grade 1 Prep</a:t>
            </a:r>
          </a:p>
          <a:p>
            <a:pPr algn="l">
              <a:lnSpc>
                <a:spcPts val="3840"/>
              </a:lnSpc>
            </a:pPr>
            <a:r>
              <a:rPr lang="en-US" sz="3200">
                <a:solidFill>
                  <a:srgbClr val="FFFFFF"/>
                </a:solidFill>
                <a:latin typeface="Open Sans"/>
              </a:rPr>
              <a:t>Prepared by Imperial Academy</a:t>
            </a:r>
          </a:p>
        </p:txBody>
      </p:sp>
      <p:sp>
        <p:nvSpPr>
          <p:cNvPr name="Freeform 7" id="7"/>
          <p:cNvSpPr/>
          <p:nvPr/>
        </p:nvSpPr>
        <p:spPr>
          <a:xfrm flipH="true" flipV="false" rot="0">
            <a:off x="14056450" y="6677940"/>
            <a:ext cx="3774850" cy="2740200"/>
          </a:xfrm>
          <a:custGeom>
            <a:avLst/>
            <a:gdLst/>
            <a:ahLst/>
            <a:cxnLst/>
            <a:rect r="r" b="b" t="t" l="l"/>
            <a:pathLst>
              <a:path h="2740200" w="3774850">
                <a:moveTo>
                  <a:pt x="3774850" y="0"/>
                </a:moveTo>
                <a:lnTo>
                  <a:pt x="0" y="0"/>
                </a:lnTo>
                <a:lnTo>
                  <a:pt x="0" y="2740200"/>
                </a:lnTo>
                <a:lnTo>
                  <a:pt x="3774850" y="2740200"/>
                </a:lnTo>
                <a:lnTo>
                  <a:pt x="3774850" y="0"/>
                </a:lnTo>
                <a:close/>
              </a:path>
            </a:pathLst>
          </a:custGeom>
          <a:blipFill>
            <a:blip r:embed="rId4"/>
            <a:stretch>
              <a:fillRect l="0" t="0" r="0" b="0"/>
            </a:stretch>
          </a:blipFill>
        </p:spPr>
      </p:sp>
      <p:sp>
        <p:nvSpPr>
          <p:cNvPr name="Freeform 8" id="8"/>
          <p:cNvSpPr/>
          <p:nvPr/>
        </p:nvSpPr>
        <p:spPr>
          <a:xfrm flipH="false" flipV="false" rot="0">
            <a:off x="14667526" y="3477550"/>
            <a:ext cx="2552700" cy="3200400"/>
          </a:xfrm>
          <a:custGeom>
            <a:avLst/>
            <a:gdLst/>
            <a:ahLst/>
            <a:cxnLst/>
            <a:rect r="r" b="b" t="t" l="l"/>
            <a:pathLst>
              <a:path h="3200400" w="2552700">
                <a:moveTo>
                  <a:pt x="0" y="0"/>
                </a:moveTo>
                <a:lnTo>
                  <a:pt x="2552700" y="0"/>
                </a:lnTo>
                <a:lnTo>
                  <a:pt x="2552700" y="3200400"/>
                </a:lnTo>
                <a:lnTo>
                  <a:pt x="0" y="3200400"/>
                </a:lnTo>
                <a:lnTo>
                  <a:pt x="0" y="0"/>
                </a:lnTo>
                <a:close/>
              </a:path>
            </a:pathLst>
          </a:custGeom>
          <a:blipFill>
            <a:blip r:embed="rId5"/>
            <a:stretch>
              <a:fillRect l="0" t="0" r="0" b="0"/>
            </a:stretch>
          </a:blipFill>
        </p:spPr>
      </p:sp>
      <p:sp>
        <p:nvSpPr>
          <p:cNvPr name="Freeform 9" id="9"/>
          <p:cNvSpPr/>
          <p:nvPr/>
        </p:nvSpPr>
        <p:spPr>
          <a:xfrm flipH="false" flipV="false" rot="0">
            <a:off x="11800016" y="2257300"/>
            <a:ext cx="877750" cy="915900"/>
          </a:xfrm>
          <a:custGeom>
            <a:avLst/>
            <a:gdLst/>
            <a:ahLst/>
            <a:cxnLst/>
            <a:rect r="r" b="b" t="t" l="l"/>
            <a:pathLst>
              <a:path h="915900" w="877750">
                <a:moveTo>
                  <a:pt x="0" y="0"/>
                </a:moveTo>
                <a:lnTo>
                  <a:pt x="877750" y="0"/>
                </a:lnTo>
                <a:lnTo>
                  <a:pt x="877750" y="915900"/>
                </a:lnTo>
                <a:lnTo>
                  <a:pt x="0" y="915900"/>
                </a:lnTo>
                <a:lnTo>
                  <a:pt x="0" y="0"/>
                </a:lnTo>
                <a:close/>
              </a:path>
            </a:pathLst>
          </a:custGeom>
          <a:blipFill>
            <a:blip r:embed="rId6"/>
            <a:stretch>
              <a:fillRect l="0" t="0" r="0" b="0"/>
            </a:stretch>
          </a:blipFill>
        </p:spPr>
      </p:sp>
      <p:sp>
        <p:nvSpPr>
          <p:cNvPr name="Freeform 10" id="10"/>
          <p:cNvSpPr/>
          <p:nvPr/>
        </p:nvSpPr>
        <p:spPr>
          <a:xfrm flipH="false" flipV="false" rot="0">
            <a:off x="10922266" y="4253198"/>
            <a:ext cx="877750" cy="824552"/>
          </a:xfrm>
          <a:custGeom>
            <a:avLst/>
            <a:gdLst/>
            <a:ahLst/>
            <a:cxnLst/>
            <a:rect r="r" b="b" t="t" l="l"/>
            <a:pathLst>
              <a:path h="824552" w="877750">
                <a:moveTo>
                  <a:pt x="0" y="0"/>
                </a:moveTo>
                <a:lnTo>
                  <a:pt x="877750" y="0"/>
                </a:lnTo>
                <a:lnTo>
                  <a:pt x="877750" y="824552"/>
                </a:lnTo>
                <a:lnTo>
                  <a:pt x="0" y="824552"/>
                </a:lnTo>
                <a:lnTo>
                  <a:pt x="0" y="0"/>
                </a:lnTo>
                <a:close/>
              </a:path>
            </a:pathLst>
          </a:custGeom>
          <a:blipFill>
            <a:blip r:embed="rId7"/>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AD9BE"/>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2184380"/>
          </a:xfrm>
          <a:custGeom>
            <a:avLst/>
            <a:gdLst/>
            <a:ahLst/>
            <a:cxnLst/>
            <a:rect r="r" b="b" t="t" l="l"/>
            <a:pathLst>
              <a:path h="12184380" w="18288000">
                <a:moveTo>
                  <a:pt x="0" y="0"/>
                </a:moveTo>
                <a:lnTo>
                  <a:pt x="18288000" y="0"/>
                </a:lnTo>
                <a:lnTo>
                  <a:pt x="18288000" y="12184380"/>
                </a:lnTo>
                <a:lnTo>
                  <a:pt x="0" y="12184380"/>
                </a:lnTo>
                <a:lnTo>
                  <a:pt x="0" y="0"/>
                </a:lnTo>
                <a:close/>
              </a:path>
            </a:pathLst>
          </a:custGeom>
          <a:blipFill>
            <a:blip r:embed="rId2"/>
            <a:stretch>
              <a:fillRect l="0" t="0" r="0" b="0"/>
            </a:stretch>
          </a:blipFill>
        </p:spPr>
      </p:sp>
      <p:sp>
        <p:nvSpPr>
          <p:cNvPr name="TextBox 3" id="3"/>
          <p:cNvSpPr txBox="true"/>
          <p:nvPr/>
        </p:nvSpPr>
        <p:spPr>
          <a:xfrm rot="0">
            <a:off x="396562" y="1322316"/>
            <a:ext cx="8595568" cy="457200"/>
          </a:xfrm>
          <a:prstGeom prst="rect">
            <a:avLst/>
          </a:prstGeom>
        </p:spPr>
        <p:txBody>
          <a:bodyPr anchor="t" rtlCol="false" tIns="0" lIns="0" bIns="0" rIns="0">
            <a:spAutoFit/>
          </a:bodyPr>
          <a:lstStyle/>
          <a:p>
            <a:pPr algn="just">
              <a:lnSpc>
                <a:spcPts val="3600"/>
              </a:lnSpc>
              <a:spcBef>
                <a:spcPct val="0"/>
              </a:spcBef>
            </a:pPr>
            <a:r>
              <a:rPr lang="en-US" sz="3000">
                <a:solidFill>
                  <a:srgbClr val="FFFFFF"/>
                </a:solidFill>
                <a:latin typeface="Open Sans"/>
                <a:hlinkClick r:id="rId3" tooltip="https://dictionary.cambridge.org/dictionary/english/comfortable"/>
              </a:rPr>
              <a:t>having </a:t>
            </a:r>
            <a:r>
              <a:rPr lang="en-US" sz="3000">
                <a:solidFill>
                  <a:srgbClr val="FFFFFF"/>
                </a:solidFill>
                <a:latin typeface="Open Sans"/>
                <a:hlinkClick r:id="rId4" tooltip="https://dictionary.cambridge.org/dictionary/english/comfortable"/>
              </a:rPr>
              <a:t>bright colours or a lot of different colours</a:t>
            </a:r>
          </a:p>
        </p:txBody>
      </p:sp>
      <p:sp>
        <p:nvSpPr>
          <p:cNvPr name="TextBox 4" id="4"/>
          <p:cNvSpPr txBox="true"/>
          <p:nvPr/>
        </p:nvSpPr>
        <p:spPr>
          <a:xfrm rot="0">
            <a:off x="0" y="277884"/>
            <a:ext cx="4408385" cy="1044432"/>
          </a:xfrm>
          <a:prstGeom prst="rect">
            <a:avLst/>
          </a:prstGeom>
        </p:spPr>
        <p:txBody>
          <a:bodyPr anchor="t" rtlCol="false" tIns="0" lIns="0" bIns="0" rIns="0">
            <a:spAutoFit/>
          </a:bodyPr>
          <a:lstStyle/>
          <a:p>
            <a:pPr algn="ctr">
              <a:lnSpc>
                <a:spcPts val="8373"/>
              </a:lnSpc>
              <a:spcBef>
                <a:spcPct val="0"/>
              </a:spcBef>
            </a:pPr>
            <a:r>
              <a:rPr lang="en-US" sz="6977">
                <a:solidFill>
                  <a:srgbClr val="FFFFFF"/>
                </a:solidFill>
                <a:latin typeface="Sniglet"/>
              </a:rPr>
              <a:t>colourful</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AD9BE"/>
        </a:solidFill>
      </p:bgPr>
    </p:bg>
    <p:spTree>
      <p:nvGrpSpPr>
        <p:cNvPr id="1" name=""/>
        <p:cNvGrpSpPr/>
        <p:nvPr/>
      </p:nvGrpSpPr>
      <p:grpSpPr>
        <a:xfrm>
          <a:off x="0" y="0"/>
          <a:ext cx="0" cy="0"/>
          <a:chOff x="0" y="0"/>
          <a:chExt cx="0" cy="0"/>
        </a:xfrm>
      </p:grpSpPr>
      <p:sp>
        <p:nvSpPr>
          <p:cNvPr name="Freeform 2" id="2"/>
          <p:cNvSpPr/>
          <p:nvPr/>
        </p:nvSpPr>
        <p:spPr>
          <a:xfrm flipH="false" flipV="false" rot="0">
            <a:off x="0" y="-1236341"/>
            <a:ext cx="18288000" cy="12207240"/>
          </a:xfrm>
          <a:custGeom>
            <a:avLst/>
            <a:gdLst/>
            <a:ahLst/>
            <a:cxnLst/>
            <a:rect r="r" b="b" t="t" l="l"/>
            <a:pathLst>
              <a:path h="12207240" w="18288000">
                <a:moveTo>
                  <a:pt x="0" y="0"/>
                </a:moveTo>
                <a:lnTo>
                  <a:pt x="18288000" y="0"/>
                </a:lnTo>
                <a:lnTo>
                  <a:pt x="18288000" y="12207240"/>
                </a:lnTo>
                <a:lnTo>
                  <a:pt x="0" y="12207240"/>
                </a:lnTo>
                <a:lnTo>
                  <a:pt x="0" y="0"/>
                </a:lnTo>
                <a:close/>
              </a:path>
            </a:pathLst>
          </a:custGeom>
          <a:blipFill>
            <a:blip r:embed="rId2"/>
            <a:stretch>
              <a:fillRect l="0" t="0" r="0" b="0"/>
            </a:stretch>
          </a:blipFill>
        </p:spPr>
      </p:sp>
      <p:sp>
        <p:nvSpPr>
          <p:cNvPr name="TextBox 3" id="3"/>
          <p:cNvSpPr txBox="true"/>
          <p:nvPr/>
        </p:nvSpPr>
        <p:spPr>
          <a:xfrm rot="0">
            <a:off x="8476312" y="1093716"/>
            <a:ext cx="9537353" cy="914400"/>
          </a:xfrm>
          <a:prstGeom prst="rect">
            <a:avLst/>
          </a:prstGeom>
        </p:spPr>
        <p:txBody>
          <a:bodyPr anchor="t" rtlCol="false" tIns="0" lIns="0" bIns="0" rIns="0">
            <a:spAutoFit/>
          </a:bodyPr>
          <a:lstStyle/>
          <a:p>
            <a:pPr>
              <a:lnSpc>
                <a:spcPts val="3600"/>
              </a:lnSpc>
            </a:pPr>
            <a:r>
              <a:rPr lang="en-US" sz="3000">
                <a:solidFill>
                  <a:srgbClr val="000000"/>
                </a:solidFill>
                <a:latin typeface="Open Sans"/>
                <a:hlinkClick r:id="rId3" tooltip="https://dictionary.cambridge.org/dictionary/english/comfortable"/>
              </a:rPr>
              <a:t>Comfortable </a:t>
            </a:r>
            <a:r>
              <a:rPr lang="en-US" sz="3000">
                <a:solidFill>
                  <a:srgbClr val="000000"/>
                </a:solidFill>
                <a:latin typeface="Open Sans"/>
                <a:hlinkClick r:id="rId4" tooltip="https://dictionary.cambridge.org/dictionary/english/comfortable"/>
              </a:rPr>
              <a:t>furniture and clothes provide a pleasant </a:t>
            </a:r>
          </a:p>
          <a:p>
            <a:pPr>
              <a:lnSpc>
                <a:spcPts val="3600"/>
              </a:lnSpc>
              <a:spcBef>
                <a:spcPct val="0"/>
              </a:spcBef>
            </a:pPr>
            <a:r>
              <a:rPr lang="en-US" sz="3000">
                <a:solidFill>
                  <a:srgbClr val="000000"/>
                </a:solidFill>
                <a:latin typeface="Open Sans"/>
                <a:hlinkClick r:id="rId5" tooltip="https://dictionary.cambridge.org/dictionary/english/comfortable"/>
              </a:rPr>
              <a:t>feeling and do not give you any physical problems</a:t>
            </a:r>
          </a:p>
        </p:txBody>
      </p:sp>
      <p:sp>
        <p:nvSpPr>
          <p:cNvPr name="TextBox 4" id="4"/>
          <p:cNvSpPr txBox="true"/>
          <p:nvPr/>
        </p:nvSpPr>
        <p:spPr>
          <a:xfrm rot="0">
            <a:off x="8079751" y="49284"/>
            <a:ext cx="5836272" cy="1044432"/>
          </a:xfrm>
          <a:prstGeom prst="rect">
            <a:avLst/>
          </a:prstGeom>
        </p:spPr>
        <p:txBody>
          <a:bodyPr anchor="t" rtlCol="false" tIns="0" lIns="0" bIns="0" rIns="0">
            <a:spAutoFit/>
          </a:bodyPr>
          <a:lstStyle/>
          <a:p>
            <a:pPr algn="ctr">
              <a:lnSpc>
                <a:spcPts val="8373"/>
              </a:lnSpc>
              <a:spcBef>
                <a:spcPct val="0"/>
              </a:spcBef>
            </a:pPr>
            <a:r>
              <a:rPr lang="en-US" sz="6977">
                <a:solidFill>
                  <a:srgbClr val="000000"/>
                </a:solidFill>
                <a:latin typeface="Sniglet"/>
              </a:rPr>
              <a:t>comfortable</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FAD9BE"/>
        </a:solidFill>
      </p:bgPr>
    </p:bg>
    <p:spTree>
      <p:nvGrpSpPr>
        <p:cNvPr id="1" name=""/>
        <p:cNvGrpSpPr/>
        <p:nvPr/>
      </p:nvGrpSpPr>
      <p:grpSpPr>
        <a:xfrm>
          <a:off x="0" y="0"/>
          <a:ext cx="0" cy="0"/>
          <a:chOff x="0" y="0"/>
          <a:chExt cx="0" cy="0"/>
        </a:xfrm>
      </p:grpSpPr>
      <p:sp>
        <p:nvSpPr>
          <p:cNvPr name="Freeform 2" id="2"/>
          <p:cNvSpPr/>
          <p:nvPr/>
        </p:nvSpPr>
        <p:spPr>
          <a:xfrm flipH="false" flipV="false" rot="0">
            <a:off x="354185" y="431883"/>
            <a:ext cx="17332064" cy="9423234"/>
          </a:xfrm>
          <a:custGeom>
            <a:avLst/>
            <a:gdLst/>
            <a:ahLst/>
            <a:cxnLst/>
            <a:rect r="r" b="b" t="t" l="l"/>
            <a:pathLst>
              <a:path h="9423234" w="17332064">
                <a:moveTo>
                  <a:pt x="0" y="0"/>
                </a:moveTo>
                <a:lnTo>
                  <a:pt x="17332064" y="0"/>
                </a:lnTo>
                <a:lnTo>
                  <a:pt x="17332064" y="9423234"/>
                </a:lnTo>
                <a:lnTo>
                  <a:pt x="0" y="942323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 id="3"/>
          <p:cNvGrpSpPr/>
          <p:nvPr/>
        </p:nvGrpSpPr>
        <p:grpSpPr>
          <a:xfrm rot="0">
            <a:off x="1865704" y="495507"/>
            <a:ext cx="14731526" cy="3200160"/>
            <a:chOff x="0" y="0"/>
            <a:chExt cx="19642035" cy="4266880"/>
          </a:xfrm>
        </p:grpSpPr>
        <p:sp>
          <p:nvSpPr>
            <p:cNvPr name="Freeform 4" id="4"/>
            <p:cNvSpPr/>
            <p:nvPr/>
          </p:nvSpPr>
          <p:spPr>
            <a:xfrm flipH="false" flipV="false" rot="0">
              <a:off x="0" y="0"/>
              <a:ext cx="19641902" cy="4266911"/>
            </a:xfrm>
            <a:custGeom>
              <a:avLst/>
              <a:gdLst/>
              <a:ahLst/>
              <a:cxnLst/>
              <a:rect r="r" b="b" t="t" l="l"/>
              <a:pathLst>
                <a:path h="4266911" w="19641902">
                  <a:moveTo>
                    <a:pt x="0" y="2133341"/>
                  </a:moveTo>
                  <a:cubicBezTo>
                    <a:pt x="0" y="955255"/>
                    <a:pt x="560882" y="0"/>
                    <a:pt x="1252601" y="0"/>
                  </a:cubicBezTo>
                  <a:lnTo>
                    <a:pt x="18389301" y="0"/>
                  </a:lnTo>
                  <a:cubicBezTo>
                    <a:pt x="19081173" y="0"/>
                    <a:pt x="19641902" y="955255"/>
                    <a:pt x="19641902" y="2133341"/>
                  </a:cubicBezTo>
                  <a:cubicBezTo>
                    <a:pt x="19641902" y="3311428"/>
                    <a:pt x="19081020" y="4266683"/>
                    <a:pt x="18389301" y="4266683"/>
                  </a:cubicBezTo>
                  <a:lnTo>
                    <a:pt x="1252601" y="4266683"/>
                  </a:lnTo>
                  <a:cubicBezTo>
                    <a:pt x="560882" y="4266911"/>
                    <a:pt x="0" y="3311689"/>
                    <a:pt x="0" y="2133341"/>
                  </a:cubicBezTo>
                  <a:close/>
                </a:path>
              </a:pathLst>
            </a:custGeom>
            <a:solidFill>
              <a:srgbClr val="5C3972"/>
            </a:solidFill>
          </p:spPr>
        </p:sp>
      </p:grpSp>
      <p:sp>
        <p:nvSpPr>
          <p:cNvPr name="TextBox 5" id="5"/>
          <p:cNvSpPr txBox="true"/>
          <p:nvPr/>
        </p:nvSpPr>
        <p:spPr>
          <a:xfrm rot="0">
            <a:off x="3452413" y="527709"/>
            <a:ext cx="11558107" cy="2972258"/>
          </a:xfrm>
          <a:prstGeom prst="rect">
            <a:avLst/>
          </a:prstGeom>
        </p:spPr>
        <p:txBody>
          <a:bodyPr anchor="t" rtlCol="false" tIns="0" lIns="0" bIns="0" rIns="0">
            <a:spAutoFit/>
          </a:bodyPr>
          <a:lstStyle/>
          <a:p>
            <a:pPr algn="ctr">
              <a:lnSpc>
                <a:spcPts val="11551"/>
              </a:lnSpc>
            </a:pPr>
            <a:r>
              <a:rPr lang="en-US" sz="9626">
                <a:solidFill>
                  <a:srgbClr val="FFFFFF"/>
                </a:solidFill>
                <a:latin typeface="Arimo"/>
              </a:rPr>
              <a:t>Activity 1: Room and Objects Matching</a:t>
            </a:r>
          </a:p>
        </p:txBody>
      </p:sp>
      <p:sp>
        <p:nvSpPr>
          <p:cNvPr name="Freeform 6" id="6"/>
          <p:cNvSpPr/>
          <p:nvPr/>
        </p:nvSpPr>
        <p:spPr>
          <a:xfrm flipH="true" flipV="false" rot="0">
            <a:off x="3364946" y="8907104"/>
            <a:ext cx="830400" cy="866504"/>
          </a:xfrm>
          <a:custGeom>
            <a:avLst/>
            <a:gdLst/>
            <a:ahLst/>
            <a:cxnLst/>
            <a:rect r="r" b="b" t="t" l="l"/>
            <a:pathLst>
              <a:path h="866504" w="830400">
                <a:moveTo>
                  <a:pt x="830400" y="0"/>
                </a:moveTo>
                <a:lnTo>
                  <a:pt x="0" y="0"/>
                </a:lnTo>
                <a:lnTo>
                  <a:pt x="0" y="866504"/>
                </a:lnTo>
                <a:lnTo>
                  <a:pt x="830400" y="866504"/>
                </a:lnTo>
                <a:lnTo>
                  <a:pt x="830400" y="0"/>
                </a:lnTo>
                <a:close/>
              </a:path>
            </a:pathLst>
          </a:custGeom>
          <a:blipFill>
            <a:blip r:embed="rId5"/>
            <a:stretch>
              <a:fillRect l="0" t="0" r="0" b="0"/>
            </a:stretch>
          </a:blipFill>
        </p:spPr>
      </p:sp>
      <p:sp>
        <p:nvSpPr>
          <p:cNvPr name="Freeform 7" id="7"/>
          <p:cNvSpPr/>
          <p:nvPr/>
        </p:nvSpPr>
        <p:spPr>
          <a:xfrm flipH="false" flipV="false" rot="0">
            <a:off x="16027376" y="864400"/>
            <a:ext cx="830400" cy="866504"/>
          </a:xfrm>
          <a:custGeom>
            <a:avLst/>
            <a:gdLst/>
            <a:ahLst/>
            <a:cxnLst/>
            <a:rect r="r" b="b" t="t" l="l"/>
            <a:pathLst>
              <a:path h="866504" w="830400">
                <a:moveTo>
                  <a:pt x="0" y="0"/>
                </a:moveTo>
                <a:lnTo>
                  <a:pt x="830400" y="0"/>
                </a:lnTo>
                <a:lnTo>
                  <a:pt x="830400" y="866504"/>
                </a:lnTo>
                <a:lnTo>
                  <a:pt x="0" y="866504"/>
                </a:lnTo>
                <a:lnTo>
                  <a:pt x="0" y="0"/>
                </a:lnTo>
                <a:close/>
              </a:path>
            </a:pathLst>
          </a:custGeom>
          <a:blipFill>
            <a:blip r:embed="rId6"/>
            <a:stretch>
              <a:fillRect l="0" t="0" r="0" b="0"/>
            </a:stretch>
          </a:blipFill>
        </p:spPr>
      </p:sp>
      <p:sp>
        <p:nvSpPr>
          <p:cNvPr name="Freeform 8" id="8"/>
          <p:cNvSpPr/>
          <p:nvPr/>
        </p:nvSpPr>
        <p:spPr>
          <a:xfrm flipH="false" flipV="false" rot="0">
            <a:off x="880650" y="1468850"/>
            <a:ext cx="830400" cy="866504"/>
          </a:xfrm>
          <a:custGeom>
            <a:avLst/>
            <a:gdLst/>
            <a:ahLst/>
            <a:cxnLst/>
            <a:rect r="r" b="b" t="t" l="l"/>
            <a:pathLst>
              <a:path h="866504" w="830400">
                <a:moveTo>
                  <a:pt x="0" y="0"/>
                </a:moveTo>
                <a:lnTo>
                  <a:pt x="830400" y="0"/>
                </a:lnTo>
                <a:lnTo>
                  <a:pt x="830400" y="866504"/>
                </a:lnTo>
                <a:lnTo>
                  <a:pt x="0" y="866504"/>
                </a:lnTo>
                <a:lnTo>
                  <a:pt x="0" y="0"/>
                </a:lnTo>
                <a:close/>
              </a:path>
            </a:pathLst>
          </a:custGeom>
          <a:blipFill>
            <a:blip r:embed="rId7"/>
            <a:stretch>
              <a:fillRect l="0" t="0" r="0" b="0"/>
            </a:stretch>
          </a:blipFill>
        </p:spPr>
      </p:sp>
      <p:sp>
        <p:nvSpPr>
          <p:cNvPr name="Freeform 9" id="9"/>
          <p:cNvSpPr/>
          <p:nvPr/>
        </p:nvSpPr>
        <p:spPr>
          <a:xfrm flipH="false" flipV="false" rot="0">
            <a:off x="15543050" y="6746054"/>
            <a:ext cx="2552700" cy="3200400"/>
          </a:xfrm>
          <a:custGeom>
            <a:avLst/>
            <a:gdLst/>
            <a:ahLst/>
            <a:cxnLst/>
            <a:rect r="r" b="b" t="t" l="l"/>
            <a:pathLst>
              <a:path h="3200400" w="2552700">
                <a:moveTo>
                  <a:pt x="0" y="0"/>
                </a:moveTo>
                <a:lnTo>
                  <a:pt x="2552700" y="0"/>
                </a:lnTo>
                <a:lnTo>
                  <a:pt x="2552700" y="3200400"/>
                </a:lnTo>
                <a:lnTo>
                  <a:pt x="0" y="3200400"/>
                </a:lnTo>
                <a:lnTo>
                  <a:pt x="0" y="0"/>
                </a:lnTo>
                <a:close/>
              </a:path>
            </a:pathLst>
          </a:custGeom>
          <a:blipFill>
            <a:blip r:embed="rId8"/>
            <a:stretch>
              <a:fillRect l="0" t="0" r="0" b="0"/>
            </a:stretch>
          </a:blipFill>
        </p:spPr>
      </p:sp>
      <p:sp>
        <p:nvSpPr>
          <p:cNvPr name="Freeform 10" id="10"/>
          <p:cNvSpPr/>
          <p:nvPr/>
        </p:nvSpPr>
        <p:spPr>
          <a:xfrm flipH="false" flipV="false" rot="-2263808">
            <a:off x="1059253" y="6204269"/>
            <a:ext cx="1303594" cy="1370974"/>
          </a:xfrm>
          <a:custGeom>
            <a:avLst/>
            <a:gdLst/>
            <a:ahLst/>
            <a:cxnLst/>
            <a:rect r="r" b="b" t="t" l="l"/>
            <a:pathLst>
              <a:path h="1370974" w="1303594">
                <a:moveTo>
                  <a:pt x="0" y="0"/>
                </a:moveTo>
                <a:lnTo>
                  <a:pt x="1303594" y="0"/>
                </a:lnTo>
                <a:lnTo>
                  <a:pt x="1303594" y="1370974"/>
                </a:lnTo>
                <a:lnTo>
                  <a:pt x="0" y="1370974"/>
                </a:lnTo>
                <a:lnTo>
                  <a:pt x="0" y="0"/>
                </a:lnTo>
                <a:close/>
              </a:path>
            </a:pathLst>
          </a:custGeom>
          <a:blipFill>
            <a:blip r:embed="rId9"/>
            <a:stretch>
              <a:fillRect l="0" t="0" r="0" b="0"/>
            </a:stretch>
          </a:blipFill>
        </p:spPr>
      </p:sp>
      <p:sp>
        <p:nvSpPr>
          <p:cNvPr name="Freeform 11" id="11"/>
          <p:cNvSpPr/>
          <p:nvPr/>
        </p:nvSpPr>
        <p:spPr>
          <a:xfrm flipH="true" flipV="false" rot="0">
            <a:off x="15522430" y="2998965"/>
            <a:ext cx="1335346" cy="1393404"/>
          </a:xfrm>
          <a:custGeom>
            <a:avLst/>
            <a:gdLst/>
            <a:ahLst/>
            <a:cxnLst/>
            <a:rect r="r" b="b" t="t" l="l"/>
            <a:pathLst>
              <a:path h="1393404" w="1335346">
                <a:moveTo>
                  <a:pt x="1335346" y="0"/>
                </a:moveTo>
                <a:lnTo>
                  <a:pt x="0" y="0"/>
                </a:lnTo>
                <a:lnTo>
                  <a:pt x="0" y="1393404"/>
                </a:lnTo>
                <a:lnTo>
                  <a:pt x="1335346" y="1393404"/>
                </a:lnTo>
                <a:lnTo>
                  <a:pt x="1335346" y="0"/>
                </a:lnTo>
                <a:close/>
              </a:path>
            </a:pathLst>
          </a:custGeom>
          <a:blipFill>
            <a:blip r:embed="rId10"/>
            <a:stretch>
              <a:fillRect l="0" t="0" r="0" b="0"/>
            </a:stretch>
          </a:blipFill>
        </p:spPr>
      </p:sp>
      <p:sp>
        <p:nvSpPr>
          <p:cNvPr name="Freeform 12" id="12"/>
          <p:cNvSpPr/>
          <p:nvPr/>
        </p:nvSpPr>
        <p:spPr>
          <a:xfrm flipH="false" flipV="false" rot="0">
            <a:off x="11183724" y="7665247"/>
            <a:ext cx="1605314" cy="1675109"/>
          </a:xfrm>
          <a:custGeom>
            <a:avLst/>
            <a:gdLst/>
            <a:ahLst/>
            <a:cxnLst/>
            <a:rect r="r" b="b" t="t" l="l"/>
            <a:pathLst>
              <a:path h="1675109" w="1605314">
                <a:moveTo>
                  <a:pt x="0" y="0"/>
                </a:moveTo>
                <a:lnTo>
                  <a:pt x="1605313" y="0"/>
                </a:lnTo>
                <a:lnTo>
                  <a:pt x="1605313" y="1675109"/>
                </a:lnTo>
                <a:lnTo>
                  <a:pt x="0" y="1675109"/>
                </a:lnTo>
                <a:lnTo>
                  <a:pt x="0" y="0"/>
                </a:lnTo>
                <a:close/>
              </a:path>
            </a:pathLst>
          </a:custGeom>
          <a:blipFill>
            <a:blip r:embed="rId7"/>
            <a:stretch>
              <a:fillRect l="0" t="0" r="0" b="0"/>
            </a:stretch>
          </a:blipFill>
        </p:spPr>
      </p:sp>
      <p:sp>
        <p:nvSpPr>
          <p:cNvPr name="TextBox 13" id="13"/>
          <p:cNvSpPr txBox="true"/>
          <p:nvPr/>
        </p:nvSpPr>
        <p:spPr>
          <a:xfrm rot="0">
            <a:off x="2272830" y="4364053"/>
            <a:ext cx="13917273" cy="4572000"/>
          </a:xfrm>
          <a:prstGeom prst="rect">
            <a:avLst/>
          </a:prstGeom>
        </p:spPr>
        <p:txBody>
          <a:bodyPr anchor="t" rtlCol="false" tIns="0" lIns="0" bIns="0" rIns="0">
            <a:spAutoFit/>
          </a:bodyPr>
          <a:lstStyle/>
          <a:p>
            <a:pPr>
              <a:lnSpc>
                <a:spcPts val="7200"/>
              </a:lnSpc>
              <a:spcBef>
                <a:spcPct val="0"/>
              </a:spcBef>
            </a:pPr>
            <a:r>
              <a:rPr lang="en-US" sz="6000">
                <a:solidFill>
                  <a:srgbClr val="000000"/>
                </a:solidFill>
                <a:latin typeface="Open Sans"/>
              </a:rPr>
              <a:t>Display pictures of rooms and objects separately. Students must match the objects with the rooms they would put them in, using the target language "What’s this? It’s …".</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AD9BE"/>
        </a:solidFill>
      </p:bgPr>
    </p:bg>
    <p:spTree>
      <p:nvGrpSpPr>
        <p:cNvPr id="1" name=""/>
        <p:cNvGrpSpPr/>
        <p:nvPr/>
      </p:nvGrpSpPr>
      <p:grpSpPr>
        <a:xfrm>
          <a:off x="0" y="0"/>
          <a:ext cx="0" cy="0"/>
          <a:chOff x="0" y="0"/>
          <a:chExt cx="0" cy="0"/>
        </a:xfrm>
      </p:grpSpPr>
      <p:sp>
        <p:nvSpPr>
          <p:cNvPr name="Freeform 2" id="2"/>
          <p:cNvSpPr/>
          <p:nvPr/>
        </p:nvSpPr>
        <p:spPr>
          <a:xfrm flipH="false" flipV="false" rot="0">
            <a:off x="423838" y="406302"/>
            <a:ext cx="17332064" cy="9423234"/>
          </a:xfrm>
          <a:custGeom>
            <a:avLst/>
            <a:gdLst/>
            <a:ahLst/>
            <a:cxnLst/>
            <a:rect r="r" b="b" t="t" l="l"/>
            <a:pathLst>
              <a:path h="9423234" w="17332064">
                <a:moveTo>
                  <a:pt x="0" y="0"/>
                </a:moveTo>
                <a:lnTo>
                  <a:pt x="17332064" y="0"/>
                </a:lnTo>
                <a:lnTo>
                  <a:pt x="17332064" y="9423234"/>
                </a:lnTo>
                <a:lnTo>
                  <a:pt x="0" y="942323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6442600" y="943100"/>
            <a:ext cx="830400" cy="866504"/>
          </a:xfrm>
          <a:custGeom>
            <a:avLst/>
            <a:gdLst/>
            <a:ahLst/>
            <a:cxnLst/>
            <a:rect r="r" b="b" t="t" l="l"/>
            <a:pathLst>
              <a:path h="866504" w="830400">
                <a:moveTo>
                  <a:pt x="0" y="0"/>
                </a:moveTo>
                <a:lnTo>
                  <a:pt x="830400" y="0"/>
                </a:lnTo>
                <a:lnTo>
                  <a:pt x="830400" y="866504"/>
                </a:lnTo>
                <a:lnTo>
                  <a:pt x="0" y="866504"/>
                </a:lnTo>
                <a:lnTo>
                  <a:pt x="0" y="0"/>
                </a:lnTo>
                <a:close/>
              </a:path>
            </a:pathLst>
          </a:custGeom>
          <a:blipFill>
            <a:blip r:embed="rId5"/>
            <a:stretch>
              <a:fillRect l="0" t="0" r="0" b="0"/>
            </a:stretch>
          </a:blipFill>
        </p:spPr>
      </p:sp>
      <p:sp>
        <p:nvSpPr>
          <p:cNvPr name="Freeform 4" id="4"/>
          <p:cNvSpPr/>
          <p:nvPr/>
        </p:nvSpPr>
        <p:spPr>
          <a:xfrm flipH="false" flipV="false" rot="0">
            <a:off x="15141150" y="1070000"/>
            <a:ext cx="830400" cy="866504"/>
          </a:xfrm>
          <a:custGeom>
            <a:avLst/>
            <a:gdLst/>
            <a:ahLst/>
            <a:cxnLst/>
            <a:rect r="r" b="b" t="t" l="l"/>
            <a:pathLst>
              <a:path h="866504" w="830400">
                <a:moveTo>
                  <a:pt x="0" y="0"/>
                </a:moveTo>
                <a:lnTo>
                  <a:pt x="830400" y="0"/>
                </a:lnTo>
                <a:lnTo>
                  <a:pt x="830400" y="866504"/>
                </a:lnTo>
                <a:lnTo>
                  <a:pt x="0" y="866504"/>
                </a:lnTo>
                <a:lnTo>
                  <a:pt x="0" y="0"/>
                </a:lnTo>
                <a:close/>
              </a:path>
            </a:pathLst>
          </a:custGeom>
          <a:blipFill>
            <a:blip r:embed="rId6"/>
            <a:stretch>
              <a:fillRect l="0" t="0" r="0" b="0"/>
            </a:stretch>
          </a:blipFill>
        </p:spPr>
      </p:sp>
      <p:grpSp>
        <p:nvGrpSpPr>
          <p:cNvPr name="Group 5" id="5"/>
          <p:cNvGrpSpPr/>
          <p:nvPr/>
        </p:nvGrpSpPr>
        <p:grpSpPr>
          <a:xfrm rot="0">
            <a:off x="4677100" y="981600"/>
            <a:ext cx="8934000" cy="1376400"/>
            <a:chOff x="0" y="0"/>
            <a:chExt cx="11912000" cy="1835200"/>
          </a:xfrm>
        </p:grpSpPr>
        <p:sp>
          <p:nvSpPr>
            <p:cNvPr name="Freeform 6" id="6"/>
            <p:cNvSpPr/>
            <p:nvPr/>
          </p:nvSpPr>
          <p:spPr>
            <a:xfrm flipH="false" flipV="false" rot="0">
              <a:off x="0" y="0"/>
              <a:ext cx="11911965" cy="1835150"/>
            </a:xfrm>
            <a:custGeom>
              <a:avLst/>
              <a:gdLst/>
              <a:ahLst/>
              <a:cxnLst/>
              <a:rect r="r" b="b" t="t" l="l"/>
              <a:pathLst>
                <a:path h="1835150" w="11911965">
                  <a:moveTo>
                    <a:pt x="0" y="917575"/>
                  </a:moveTo>
                  <a:cubicBezTo>
                    <a:pt x="0" y="410845"/>
                    <a:pt x="410845" y="0"/>
                    <a:pt x="917575" y="0"/>
                  </a:cubicBezTo>
                  <a:lnTo>
                    <a:pt x="10994390" y="0"/>
                  </a:lnTo>
                  <a:cubicBezTo>
                    <a:pt x="11501120" y="0"/>
                    <a:pt x="11911965" y="410845"/>
                    <a:pt x="11911965" y="917575"/>
                  </a:cubicBezTo>
                  <a:cubicBezTo>
                    <a:pt x="11911965" y="1424305"/>
                    <a:pt x="11501120" y="1835150"/>
                    <a:pt x="10994390" y="1835150"/>
                  </a:cubicBezTo>
                  <a:lnTo>
                    <a:pt x="917575" y="1835150"/>
                  </a:lnTo>
                  <a:cubicBezTo>
                    <a:pt x="410845" y="1835150"/>
                    <a:pt x="0" y="1424432"/>
                    <a:pt x="0" y="917575"/>
                  </a:cubicBezTo>
                  <a:close/>
                </a:path>
              </a:pathLst>
            </a:custGeom>
            <a:solidFill>
              <a:srgbClr val="5C3972"/>
            </a:solidFill>
          </p:spPr>
        </p:sp>
      </p:grpSp>
      <p:grpSp>
        <p:nvGrpSpPr>
          <p:cNvPr name="Group 7" id="7"/>
          <p:cNvGrpSpPr/>
          <p:nvPr/>
        </p:nvGrpSpPr>
        <p:grpSpPr>
          <a:xfrm rot="0">
            <a:off x="2241733" y="5876953"/>
            <a:ext cx="16343400" cy="3200164"/>
            <a:chOff x="0" y="0"/>
            <a:chExt cx="21791200" cy="4266886"/>
          </a:xfrm>
        </p:grpSpPr>
        <p:sp>
          <p:nvSpPr>
            <p:cNvPr name="Freeform 8" id="8"/>
            <p:cNvSpPr/>
            <p:nvPr/>
          </p:nvSpPr>
          <p:spPr>
            <a:xfrm flipH="false" flipV="false" rot="0">
              <a:off x="0" y="0"/>
              <a:ext cx="21791168" cy="4266816"/>
            </a:xfrm>
            <a:custGeom>
              <a:avLst/>
              <a:gdLst/>
              <a:ahLst/>
              <a:cxnLst/>
              <a:rect r="r" b="b" t="t" l="l"/>
              <a:pathLst>
                <a:path h="4266816" w="21791168">
                  <a:moveTo>
                    <a:pt x="0" y="0"/>
                  </a:moveTo>
                  <a:lnTo>
                    <a:pt x="21791168" y="0"/>
                  </a:lnTo>
                  <a:lnTo>
                    <a:pt x="21791168" y="4266816"/>
                  </a:lnTo>
                  <a:lnTo>
                    <a:pt x="0" y="4266816"/>
                  </a:lnTo>
                  <a:close/>
                </a:path>
              </a:pathLst>
            </a:custGeom>
            <a:solidFill>
              <a:srgbClr val="FFFFFF">
                <a:alpha val="36471"/>
              </a:srgbClr>
            </a:solidFill>
          </p:spPr>
        </p:sp>
      </p:grpSp>
      <p:sp>
        <p:nvSpPr>
          <p:cNvPr name="Freeform 9" id="9"/>
          <p:cNvSpPr/>
          <p:nvPr/>
        </p:nvSpPr>
        <p:spPr>
          <a:xfrm flipH="false" flipV="false" rot="0">
            <a:off x="-724650" y="1936500"/>
            <a:ext cx="3772510" cy="7263452"/>
          </a:xfrm>
          <a:custGeom>
            <a:avLst/>
            <a:gdLst/>
            <a:ahLst/>
            <a:cxnLst/>
            <a:rect r="r" b="b" t="t" l="l"/>
            <a:pathLst>
              <a:path h="7263452" w="3772510">
                <a:moveTo>
                  <a:pt x="0" y="0"/>
                </a:moveTo>
                <a:lnTo>
                  <a:pt x="3772510" y="0"/>
                </a:lnTo>
                <a:lnTo>
                  <a:pt x="3772510" y="7263452"/>
                </a:lnTo>
                <a:lnTo>
                  <a:pt x="0" y="7263452"/>
                </a:lnTo>
                <a:lnTo>
                  <a:pt x="0" y="0"/>
                </a:lnTo>
                <a:close/>
              </a:path>
            </a:pathLst>
          </a:custGeom>
          <a:blipFill>
            <a:blip r:embed="rId7"/>
            <a:stretch>
              <a:fillRect l="0" t="0" r="0" b="0"/>
            </a:stretch>
          </a:blipFill>
        </p:spPr>
      </p:sp>
      <p:sp>
        <p:nvSpPr>
          <p:cNvPr name="TextBox 10" id="10"/>
          <p:cNvSpPr txBox="true"/>
          <p:nvPr/>
        </p:nvSpPr>
        <p:spPr>
          <a:xfrm rot="0">
            <a:off x="3051255" y="2652925"/>
            <a:ext cx="1282350" cy="805200"/>
          </a:xfrm>
          <a:prstGeom prst="rect">
            <a:avLst/>
          </a:prstGeom>
        </p:spPr>
        <p:txBody>
          <a:bodyPr anchor="t" rtlCol="false" tIns="0" lIns="0" bIns="0" rIns="0">
            <a:spAutoFit/>
          </a:bodyPr>
          <a:lstStyle/>
          <a:p>
            <a:pPr algn="ctr">
              <a:lnSpc>
                <a:spcPts val="6240"/>
              </a:lnSpc>
            </a:pPr>
            <a:r>
              <a:rPr lang="en-US" sz="5200">
                <a:solidFill>
                  <a:srgbClr val="FE9E1E"/>
                </a:solidFill>
                <a:latin typeface="Arimo"/>
              </a:rPr>
              <a:t>01</a:t>
            </a:r>
          </a:p>
        </p:txBody>
      </p:sp>
      <p:sp>
        <p:nvSpPr>
          <p:cNvPr name="TextBox 11" id="11"/>
          <p:cNvSpPr txBox="true"/>
          <p:nvPr/>
        </p:nvSpPr>
        <p:spPr>
          <a:xfrm rot="0">
            <a:off x="4677100" y="2653576"/>
            <a:ext cx="12723871" cy="2914650"/>
          </a:xfrm>
          <a:prstGeom prst="rect">
            <a:avLst/>
          </a:prstGeom>
        </p:spPr>
        <p:txBody>
          <a:bodyPr anchor="t" rtlCol="false" tIns="0" lIns="0" bIns="0" rIns="0">
            <a:spAutoFit/>
          </a:bodyPr>
          <a:lstStyle/>
          <a:p>
            <a:pPr>
              <a:lnSpc>
                <a:spcPts val="5759"/>
              </a:lnSpc>
            </a:pPr>
            <a:r>
              <a:rPr lang="en-US" sz="4800">
                <a:solidFill>
                  <a:srgbClr val="5C3972"/>
                </a:solidFill>
                <a:latin typeface="Arimo"/>
              </a:rPr>
              <a:t>Pair up students and distribute a set of room and object picture cards to each pair. Ask them to practice the dialogue, "What’s this? It’s …" using the pictures on the cards.</a:t>
            </a:r>
          </a:p>
        </p:txBody>
      </p:sp>
      <p:sp>
        <p:nvSpPr>
          <p:cNvPr name="TextBox 12" id="12"/>
          <p:cNvSpPr txBox="true"/>
          <p:nvPr/>
        </p:nvSpPr>
        <p:spPr>
          <a:xfrm rot="0">
            <a:off x="3225388" y="6039438"/>
            <a:ext cx="1282350" cy="805200"/>
          </a:xfrm>
          <a:prstGeom prst="rect">
            <a:avLst/>
          </a:prstGeom>
        </p:spPr>
        <p:txBody>
          <a:bodyPr anchor="t" rtlCol="false" tIns="0" lIns="0" bIns="0" rIns="0">
            <a:spAutoFit/>
          </a:bodyPr>
          <a:lstStyle/>
          <a:p>
            <a:pPr algn="ctr">
              <a:lnSpc>
                <a:spcPts val="6240"/>
              </a:lnSpc>
            </a:pPr>
            <a:r>
              <a:rPr lang="en-US" sz="5200">
                <a:solidFill>
                  <a:srgbClr val="FE9E1E"/>
                </a:solidFill>
                <a:latin typeface="Arimo"/>
              </a:rPr>
              <a:t>02</a:t>
            </a:r>
          </a:p>
        </p:txBody>
      </p:sp>
      <p:sp>
        <p:nvSpPr>
          <p:cNvPr name="TextBox 13" id="13"/>
          <p:cNvSpPr txBox="true"/>
          <p:nvPr/>
        </p:nvSpPr>
        <p:spPr>
          <a:xfrm rot="0">
            <a:off x="1531425" y="1084954"/>
            <a:ext cx="15225150" cy="1095375"/>
          </a:xfrm>
          <a:prstGeom prst="rect">
            <a:avLst/>
          </a:prstGeom>
        </p:spPr>
        <p:txBody>
          <a:bodyPr anchor="t" rtlCol="false" tIns="0" lIns="0" bIns="0" rIns="0">
            <a:spAutoFit/>
          </a:bodyPr>
          <a:lstStyle/>
          <a:p>
            <a:pPr algn="ctr">
              <a:lnSpc>
                <a:spcPts val="8400"/>
              </a:lnSpc>
            </a:pPr>
            <a:r>
              <a:rPr lang="en-US" sz="7000">
                <a:solidFill>
                  <a:srgbClr val="FFFFFF"/>
                </a:solidFill>
                <a:latin typeface="Arimo"/>
              </a:rPr>
              <a:t> Dialogue Practice 1</a:t>
            </a:r>
          </a:p>
        </p:txBody>
      </p:sp>
      <p:sp>
        <p:nvSpPr>
          <p:cNvPr name="TextBox 14" id="14"/>
          <p:cNvSpPr txBox="true"/>
          <p:nvPr/>
        </p:nvSpPr>
        <p:spPr>
          <a:xfrm rot="0">
            <a:off x="4677100" y="6010185"/>
            <a:ext cx="12723871" cy="2914650"/>
          </a:xfrm>
          <a:prstGeom prst="rect">
            <a:avLst/>
          </a:prstGeom>
        </p:spPr>
        <p:txBody>
          <a:bodyPr anchor="t" rtlCol="false" tIns="0" lIns="0" bIns="0" rIns="0">
            <a:spAutoFit/>
          </a:bodyPr>
          <a:lstStyle/>
          <a:p>
            <a:pPr>
              <a:lnSpc>
                <a:spcPts val="5759"/>
              </a:lnSpc>
            </a:pPr>
            <a:r>
              <a:rPr lang="en-US" sz="4800">
                <a:solidFill>
                  <a:srgbClr val="5C3972"/>
                </a:solidFill>
                <a:latin typeface="Arimo"/>
              </a:rPr>
              <a:t>Form small groups and encourage them to continue the dialogue practice with different picture cards. Provide correction and guidance as necessary.</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FAD9BE"/>
        </a:solidFill>
      </p:bgPr>
    </p:bg>
    <p:spTree>
      <p:nvGrpSpPr>
        <p:cNvPr id="1" name=""/>
        <p:cNvGrpSpPr/>
        <p:nvPr/>
      </p:nvGrpSpPr>
      <p:grpSpPr>
        <a:xfrm>
          <a:off x="0" y="0"/>
          <a:ext cx="0" cy="0"/>
          <a:chOff x="0" y="0"/>
          <a:chExt cx="0" cy="0"/>
        </a:xfrm>
      </p:grpSpPr>
      <p:sp>
        <p:nvSpPr>
          <p:cNvPr name="Freeform 2" id="2"/>
          <p:cNvSpPr/>
          <p:nvPr/>
        </p:nvSpPr>
        <p:spPr>
          <a:xfrm flipH="false" flipV="false" rot="0">
            <a:off x="477968" y="222924"/>
            <a:ext cx="17332064" cy="9423234"/>
          </a:xfrm>
          <a:custGeom>
            <a:avLst/>
            <a:gdLst/>
            <a:ahLst/>
            <a:cxnLst/>
            <a:rect r="r" b="b" t="t" l="l"/>
            <a:pathLst>
              <a:path h="9423234" w="17332064">
                <a:moveTo>
                  <a:pt x="0" y="0"/>
                </a:moveTo>
                <a:lnTo>
                  <a:pt x="17332064" y="0"/>
                </a:lnTo>
                <a:lnTo>
                  <a:pt x="17332064" y="9423234"/>
                </a:lnTo>
                <a:lnTo>
                  <a:pt x="0" y="942323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829615" y="484382"/>
            <a:ext cx="16803703" cy="1968936"/>
            <a:chOff x="0" y="0"/>
            <a:chExt cx="22404938" cy="2625248"/>
          </a:xfrm>
        </p:grpSpPr>
        <p:sp>
          <p:nvSpPr>
            <p:cNvPr name="Freeform 4" id="4"/>
            <p:cNvSpPr/>
            <p:nvPr/>
          </p:nvSpPr>
          <p:spPr>
            <a:xfrm flipH="false" flipV="false" rot="0">
              <a:off x="0" y="0"/>
              <a:ext cx="22404786" cy="2625279"/>
            </a:xfrm>
            <a:custGeom>
              <a:avLst/>
              <a:gdLst/>
              <a:ahLst/>
              <a:cxnLst/>
              <a:rect r="r" b="b" t="t" l="l"/>
              <a:pathLst>
                <a:path h="2625279" w="22404786">
                  <a:moveTo>
                    <a:pt x="0" y="1312563"/>
                  </a:moveTo>
                  <a:cubicBezTo>
                    <a:pt x="0" y="587732"/>
                    <a:pt x="639777" y="0"/>
                    <a:pt x="1428795" y="0"/>
                  </a:cubicBezTo>
                  <a:lnTo>
                    <a:pt x="20975991" y="0"/>
                  </a:lnTo>
                  <a:cubicBezTo>
                    <a:pt x="21765185" y="0"/>
                    <a:pt x="22404786" y="587732"/>
                    <a:pt x="22404786" y="1312563"/>
                  </a:cubicBezTo>
                  <a:cubicBezTo>
                    <a:pt x="22404786" y="2037395"/>
                    <a:pt x="21765009" y="2625127"/>
                    <a:pt x="20975991" y="2625127"/>
                  </a:cubicBezTo>
                  <a:lnTo>
                    <a:pt x="1428795" y="2625127"/>
                  </a:lnTo>
                  <a:cubicBezTo>
                    <a:pt x="639777" y="2625279"/>
                    <a:pt x="0" y="2037556"/>
                    <a:pt x="0" y="1312563"/>
                  </a:cubicBezTo>
                  <a:close/>
                </a:path>
              </a:pathLst>
            </a:custGeom>
            <a:solidFill>
              <a:srgbClr val="5C3972"/>
            </a:solidFill>
          </p:spPr>
        </p:sp>
      </p:grpSp>
      <p:sp>
        <p:nvSpPr>
          <p:cNvPr name="TextBox 5" id="5"/>
          <p:cNvSpPr txBox="true"/>
          <p:nvPr/>
        </p:nvSpPr>
        <p:spPr>
          <a:xfrm rot="0">
            <a:off x="709825" y="697210"/>
            <a:ext cx="17043283" cy="1505179"/>
          </a:xfrm>
          <a:prstGeom prst="rect">
            <a:avLst/>
          </a:prstGeom>
        </p:spPr>
        <p:txBody>
          <a:bodyPr anchor="t" rtlCol="false" tIns="0" lIns="0" bIns="0" rIns="0">
            <a:spAutoFit/>
          </a:bodyPr>
          <a:lstStyle/>
          <a:p>
            <a:pPr algn="ctr">
              <a:lnSpc>
                <a:spcPts val="11551"/>
              </a:lnSpc>
            </a:pPr>
            <a:r>
              <a:rPr lang="en-US" sz="9626">
                <a:solidFill>
                  <a:srgbClr val="FFFFFF"/>
                </a:solidFill>
                <a:latin typeface="Arimo"/>
              </a:rPr>
              <a:t>Activity 2: Things in the Room</a:t>
            </a:r>
          </a:p>
        </p:txBody>
      </p:sp>
      <p:sp>
        <p:nvSpPr>
          <p:cNvPr name="Freeform 6" id="6"/>
          <p:cNvSpPr/>
          <p:nvPr/>
        </p:nvSpPr>
        <p:spPr>
          <a:xfrm flipH="true" flipV="false" rot="0">
            <a:off x="3364946" y="8907104"/>
            <a:ext cx="830400" cy="866504"/>
          </a:xfrm>
          <a:custGeom>
            <a:avLst/>
            <a:gdLst/>
            <a:ahLst/>
            <a:cxnLst/>
            <a:rect r="r" b="b" t="t" l="l"/>
            <a:pathLst>
              <a:path h="866504" w="830400">
                <a:moveTo>
                  <a:pt x="830400" y="0"/>
                </a:moveTo>
                <a:lnTo>
                  <a:pt x="0" y="0"/>
                </a:lnTo>
                <a:lnTo>
                  <a:pt x="0" y="866504"/>
                </a:lnTo>
                <a:lnTo>
                  <a:pt x="830400" y="866504"/>
                </a:lnTo>
                <a:lnTo>
                  <a:pt x="830400" y="0"/>
                </a:lnTo>
                <a:close/>
              </a:path>
            </a:pathLst>
          </a:custGeom>
          <a:blipFill>
            <a:blip r:embed="rId4"/>
            <a:stretch>
              <a:fillRect l="0" t="0" r="0" b="0"/>
            </a:stretch>
          </a:blipFill>
        </p:spPr>
      </p:sp>
      <p:sp>
        <p:nvSpPr>
          <p:cNvPr name="Freeform 7" id="7"/>
          <p:cNvSpPr/>
          <p:nvPr/>
        </p:nvSpPr>
        <p:spPr>
          <a:xfrm flipH="false" flipV="false" rot="0">
            <a:off x="16027376" y="864400"/>
            <a:ext cx="830400" cy="866504"/>
          </a:xfrm>
          <a:custGeom>
            <a:avLst/>
            <a:gdLst/>
            <a:ahLst/>
            <a:cxnLst/>
            <a:rect r="r" b="b" t="t" l="l"/>
            <a:pathLst>
              <a:path h="866504" w="830400">
                <a:moveTo>
                  <a:pt x="0" y="0"/>
                </a:moveTo>
                <a:lnTo>
                  <a:pt x="830400" y="0"/>
                </a:lnTo>
                <a:lnTo>
                  <a:pt x="830400" y="866504"/>
                </a:lnTo>
                <a:lnTo>
                  <a:pt x="0" y="866504"/>
                </a:lnTo>
                <a:lnTo>
                  <a:pt x="0" y="0"/>
                </a:lnTo>
                <a:close/>
              </a:path>
            </a:pathLst>
          </a:custGeom>
          <a:blipFill>
            <a:blip r:embed="rId5"/>
            <a:stretch>
              <a:fillRect l="0" t="0" r="0" b="0"/>
            </a:stretch>
          </a:blipFill>
        </p:spPr>
      </p:sp>
      <p:sp>
        <p:nvSpPr>
          <p:cNvPr name="Freeform 8" id="8"/>
          <p:cNvSpPr/>
          <p:nvPr/>
        </p:nvSpPr>
        <p:spPr>
          <a:xfrm flipH="false" flipV="false" rot="0">
            <a:off x="613500" y="2020066"/>
            <a:ext cx="830400" cy="866504"/>
          </a:xfrm>
          <a:custGeom>
            <a:avLst/>
            <a:gdLst/>
            <a:ahLst/>
            <a:cxnLst/>
            <a:rect r="r" b="b" t="t" l="l"/>
            <a:pathLst>
              <a:path h="866504" w="830400">
                <a:moveTo>
                  <a:pt x="0" y="0"/>
                </a:moveTo>
                <a:lnTo>
                  <a:pt x="830400" y="0"/>
                </a:lnTo>
                <a:lnTo>
                  <a:pt x="830400" y="866504"/>
                </a:lnTo>
                <a:lnTo>
                  <a:pt x="0" y="866504"/>
                </a:lnTo>
                <a:lnTo>
                  <a:pt x="0" y="0"/>
                </a:lnTo>
                <a:close/>
              </a:path>
            </a:pathLst>
          </a:custGeom>
          <a:blipFill>
            <a:blip r:embed="rId6"/>
            <a:stretch>
              <a:fillRect l="0" t="0" r="0" b="0"/>
            </a:stretch>
          </a:blipFill>
        </p:spPr>
      </p:sp>
      <p:sp>
        <p:nvSpPr>
          <p:cNvPr name="Freeform 9" id="9"/>
          <p:cNvSpPr/>
          <p:nvPr/>
        </p:nvSpPr>
        <p:spPr>
          <a:xfrm flipH="false" flipV="false" rot="0">
            <a:off x="15543050" y="6746054"/>
            <a:ext cx="2552700" cy="3200400"/>
          </a:xfrm>
          <a:custGeom>
            <a:avLst/>
            <a:gdLst/>
            <a:ahLst/>
            <a:cxnLst/>
            <a:rect r="r" b="b" t="t" l="l"/>
            <a:pathLst>
              <a:path h="3200400" w="2552700">
                <a:moveTo>
                  <a:pt x="0" y="0"/>
                </a:moveTo>
                <a:lnTo>
                  <a:pt x="2552700" y="0"/>
                </a:lnTo>
                <a:lnTo>
                  <a:pt x="2552700" y="3200400"/>
                </a:lnTo>
                <a:lnTo>
                  <a:pt x="0" y="3200400"/>
                </a:lnTo>
                <a:lnTo>
                  <a:pt x="0" y="0"/>
                </a:lnTo>
                <a:close/>
              </a:path>
            </a:pathLst>
          </a:custGeom>
          <a:blipFill>
            <a:blip r:embed="rId7"/>
            <a:stretch>
              <a:fillRect l="0" t="0" r="0" b="0"/>
            </a:stretch>
          </a:blipFill>
        </p:spPr>
      </p:sp>
      <p:sp>
        <p:nvSpPr>
          <p:cNvPr name="Freeform 10" id="10"/>
          <p:cNvSpPr/>
          <p:nvPr/>
        </p:nvSpPr>
        <p:spPr>
          <a:xfrm flipH="false" flipV="false" rot="-2263808">
            <a:off x="1059253" y="6204269"/>
            <a:ext cx="1303594" cy="1370974"/>
          </a:xfrm>
          <a:custGeom>
            <a:avLst/>
            <a:gdLst/>
            <a:ahLst/>
            <a:cxnLst/>
            <a:rect r="r" b="b" t="t" l="l"/>
            <a:pathLst>
              <a:path h="1370974" w="1303594">
                <a:moveTo>
                  <a:pt x="0" y="0"/>
                </a:moveTo>
                <a:lnTo>
                  <a:pt x="1303594" y="0"/>
                </a:lnTo>
                <a:lnTo>
                  <a:pt x="1303594" y="1370974"/>
                </a:lnTo>
                <a:lnTo>
                  <a:pt x="0" y="1370974"/>
                </a:lnTo>
                <a:lnTo>
                  <a:pt x="0" y="0"/>
                </a:lnTo>
                <a:close/>
              </a:path>
            </a:pathLst>
          </a:custGeom>
          <a:blipFill>
            <a:blip r:embed="rId8"/>
            <a:stretch>
              <a:fillRect l="0" t="0" r="0" b="0"/>
            </a:stretch>
          </a:blipFill>
        </p:spPr>
      </p:sp>
      <p:sp>
        <p:nvSpPr>
          <p:cNvPr name="Freeform 11" id="11"/>
          <p:cNvSpPr/>
          <p:nvPr/>
        </p:nvSpPr>
        <p:spPr>
          <a:xfrm flipH="true" flipV="false" rot="0">
            <a:off x="15522430" y="2998965"/>
            <a:ext cx="1335346" cy="1393404"/>
          </a:xfrm>
          <a:custGeom>
            <a:avLst/>
            <a:gdLst/>
            <a:ahLst/>
            <a:cxnLst/>
            <a:rect r="r" b="b" t="t" l="l"/>
            <a:pathLst>
              <a:path h="1393404" w="1335346">
                <a:moveTo>
                  <a:pt x="1335346" y="0"/>
                </a:moveTo>
                <a:lnTo>
                  <a:pt x="0" y="0"/>
                </a:lnTo>
                <a:lnTo>
                  <a:pt x="0" y="1393404"/>
                </a:lnTo>
                <a:lnTo>
                  <a:pt x="1335346" y="1393404"/>
                </a:lnTo>
                <a:lnTo>
                  <a:pt x="1335346" y="0"/>
                </a:lnTo>
                <a:close/>
              </a:path>
            </a:pathLst>
          </a:custGeom>
          <a:blipFill>
            <a:blip r:embed="rId9"/>
            <a:stretch>
              <a:fillRect l="0" t="0" r="0" b="0"/>
            </a:stretch>
          </a:blipFill>
        </p:spPr>
      </p:sp>
      <p:sp>
        <p:nvSpPr>
          <p:cNvPr name="Freeform 12" id="12"/>
          <p:cNvSpPr/>
          <p:nvPr/>
        </p:nvSpPr>
        <p:spPr>
          <a:xfrm flipH="false" flipV="false" rot="0">
            <a:off x="11183724" y="7665247"/>
            <a:ext cx="1605314" cy="1675109"/>
          </a:xfrm>
          <a:custGeom>
            <a:avLst/>
            <a:gdLst/>
            <a:ahLst/>
            <a:cxnLst/>
            <a:rect r="r" b="b" t="t" l="l"/>
            <a:pathLst>
              <a:path h="1675109" w="1605314">
                <a:moveTo>
                  <a:pt x="0" y="0"/>
                </a:moveTo>
                <a:lnTo>
                  <a:pt x="1605313" y="0"/>
                </a:lnTo>
                <a:lnTo>
                  <a:pt x="1605313" y="1675109"/>
                </a:lnTo>
                <a:lnTo>
                  <a:pt x="0" y="1675109"/>
                </a:lnTo>
                <a:lnTo>
                  <a:pt x="0" y="0"/>
                </a:lnTo>
                <a:close/>
              </a:path>
            </a:pathLst>
          </a:custGeom>
          <a:blipFill>
            <a:blip r:embed="rId6"/>
            <a:stretch>
              <a:fillRect l="0" t="0" r="0" b="0"/>
            </a:stretch>
          </a:blipFill>
        </p:spPr>
      </p:sp>
      <p:sp>
        <p:nvSpPr>
          <p:cNvPr name="TextBox 13" id="13"/>
          <p:cNvSpPr txBox="true"/>
          <p:nvPr/>
        </p:nvSpPr>
        <p:spPr>
          <a:xfrm rot="0">
            <a:off x="2525303" y="3695667"/>
            <a:ext cx="13917273" cy="3657600"/>
          </a:xfrm>
          <a:prstGeom prst="rect">
            <a:avLst/>
          </a:prstGeom>
        </p:spPr>
        <p:txBody>
          <a:bodyPr anchor="t" rtlCol="false" tIns="0" lIns="0" bIns="0" rIns="0">
            <a:spAutoFit/>
          </a:bodyPr>
          <a:lstStyle/>
          <a:p>
            <a:pPr>
              <a:lnSpc>
                <a:spcPts val="7200"/>
              </a:lnSpc>
              <a:spcBef>
                <a:spcPct val="0"/>
              </a:spcBef>
            </a:pPr>
            <a:r>
              <a:rPr lang="en-US" sz="6000">
                <a:solidFill>
                  <a:srgbClr val="000000"/>
                </a:solidFill>
                <a:latin typeface="Open Sans"/>
              </a:rPr>
              <a:t> Display a picture of a room, students must identify the objects in the room using the target language "What are these? They’re …".</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FAD9BE"/>
        </a:solidFill>
      </p:bgPr>
    </p:bg>
    <p:spTree>
      <p:nvGrpSpPr>
        <p:cNvPr id="1" name=""/>
        <p:cNvGrpSpPr/>
        <p:nvPr/>
      </p:nvGrpSpPr>
      <p:grpSpPr>
        <a:xfrm>
          <a:off x="0" y="0"/>
          <a:ext cx="0" cy="0"/>
          <a:chOff x="0" y="0"/>
          <a:chExt cx="0" cy="0"/>
        </a:xfrm>
      </p:grpSpPr>
      <p:sp>
        <p:nvSpPr>
          <p:cNvPr name="Freeform 2" id="2"/>
          <p:cNvSpPr/>
          <p:nvPr/>
        </p:nvSpPr>
        <p:spPr>
          <a:xfrm flipH="false" flipV="false" rot="0">
            <a:off x="423838" y="406302"/>
            <a:ext cx="17332064" cy="9423234"/>
          </a:xfrm>
          <a:custGeom>
            <a:avLst/>
            <a:gdLst/>
            <a:ahLst/>
            <a:cxnLst/>
            <a:rect r="r" b="b" t="t" l="l"/>
            <a:pathLst>
              <a:path h="9423234" w="17332064">
                <a:moveTo>
                  <a:pt x="0" y="0"/>
                </a:moveTo>
                <a:lnTo>
                  <a:pt x="17332064" y="0"/>
                </a:lnTo>
                <a:lnTo>
                  <a:pt x="17332064" y="9423234"/>
                </a:lnTo>
                <a:lnTo>
                  <a:pt x="0" y="942323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6442600" y="943100"/>
            <a:ext cx="830400" cy="866504"/>
          </a:xfrm>
          <a:custGeom>
            <a:avLst/>
            <a:gdLst/>
            <a:ahLst/>
            <a:cxnLst/>
            <a:rect r="r" b="b" t="t" l="l"/>
            <a:pathLst>
              <a:path h="866504" w="830400">
                <a:moveTo>
                  <a:pt x="0" y="0"/>
                </a:moveTo>
                <a:lnTo>
                  <a:pt x="830400" y="0"/>
                </a:lnTo>
                <a:lnTo>
                  <a:pt x="830400" y="866504"/>
                </a:lnTo>
                <a:lnTo>
                  <a:pt x="0" y="866504"/>
                </a:lnTo>
                <a:lnTo>
                  <a:pt x="0" y="0"/>
                </a:lnTo>
                <a:close/>
              </a:path>
            </a:pathLst>
          </a:custGeom>
          <a:blipFill>
            <a:blip r:embed="rId4"/>
            <a:stretch>
              <a:fillRect l="0" t="0" r="0" b="0"/>
            </a:stretch>
          </a:blipFill>
        </p:spPr>
      </p:sp>
      <p:sp>
        <p:nvSpPr>
          <p:cNvPr name="Freeform 4" id="4"/>
          <p:cNvSpPr/>
          <p:nvPr/>
        </p:nvSpPr>
        <p:spPr>
          <a:xfrm flipH="false" flipV="false" rot="0">
            <a:off x="15141150" y="1070000"/>
            <a:ext cx="830400" cy="866504"/>
          </a:xfrm>
          <a:custGeom>
            <a:avLst/>
            <a:gdLst/>
            <a:ahLst/>
            <a:cxnLst/>
            <a:rect r="r" b="b" t="t" l="l"/>
            <a:pathLst>
              <a:path h="866504" w="830400">
                <a:moveTo>
                  <a:pt x="0" y="0"/>
                </a:moveTo>
                <a:lnTo>
                  <a:pt x="830400" y="0"/>
                </a:lnTo>
                <a:lnTo>
                  <a:pt x="830400" y="866504"/>
                </a:lnTo>
                <a:lnTo>
                  <a:pt x="0" y="866504"/>
                </a:lnTo>
                <a:lnTo>
                  <a:pt x="0" y="0"/>
                </a:lnTo>
                <a:close/>
              </a:path>
            </a:pathLst>
          </a:custGeom>
          <a:blipFill>
            <a:blip r:embed="rId5"/>
            <a:stretch>
              <a:fillRect l="0" t="0" r="0" b="0"/>
            </a:stretch>
          </a:blipFill>
        </p:spPr>
      </p:sp>
      <p:grpSp>
        <p:nvGrpSpPr>
          <p:cNvPr name="Group 5" id="5"/>
          <p:cNvGrpSpPr/>
          <p:nvPr/>
        </p:nvGrpSpPr>
        <p:grpSpPr>
          <a:xfrm rot="0">
            <a:off x="4677100" y="981600"/>
            <a:ext cx="8934000" cy="1376400"/>
            <a:chOff x="0" y="0"/>
            <a:chExt cx="11912000" cy="1835200"/>
          </a:xfrm>
        </p:grpSpPr>
        <p:sp>
          <p:nvSpPr>
            <p:cNvPr name="Freeform 6" id="6"/>
            <p:cNvSpPr/>
            <p:nvPr/>
          </p:nvSpPr>
          <p:spPr>
            <a:xfrm flipH="false" flipV="false" rot="0">
              <a:off x="0" y="0"/>
              <a:ext cx="11911965" cy="1835150"/>
            </a:xfrm>
            <a:custGeom>
              <a:avLst/>
              <a:gdLst/>
              <a:ahLst/>
              <a:cxnLst/>
              <a:rect r="r" b="b" t="t" l="l"/>
              <a:pathLst>
                <a:path h="1835150" w="11911965">
                  <a:moveTo>
                    <a:pt x="0" y="917575"/>
                  </a:moveTo>
                  <a:cubicBezTo>
                    <a:pt x="0" y="410845"/>
                    <a:pt x="410845" y="0"/>
                    <a:pt x="917575" y="0"/>
                  </a:cubicBezTo>
                  <a:lnTo>
                    <a:pt x="10994390" y="0"/>
                  </a:lnTo>
                  <a:cubicBezTo>
                    <a:pt x="11501120" y="0"/>
                    <a:pt x="11911965" y="410845"/>
                    <a:pt x="11911965" y="917575"/>
                  </a:cubicBezTo>
                  <a:cubicBezTo>
                    <a:pt x="11911965" y="1424305"/>
                    <a:pt x="11501120" y="1835150"/>
                    <a:pt x="10994390" y="1835150"/>
                  </a:cubicBezTo>
                  <a:lnTo>
                    <a:pt x="917575" y="1835150"/>
                  </a:lnTo>
                  <a:cubicBezTo>
                    <a:pt x="410845" y="1835150"/>
                    <a:pt x="0" y="1424432"/>
                    <a:pt x="0" y="917575"/>
                  </a:cubicBezTo>
                  <a:close/>
                </a:path>
              </a:pathLst>
            </a:custGeom>
            <a:solidFill>
              <a:srgbClr val="5C3972"/>
            </a:solidFill>
          </p:spPr>
        </p:sp>
      </p:grpSp>
      <p:grpSp>
        <p:nvGrpSpPr>
          <p:cNvPr name="Group 7" id="7"/>
          <p:cNvGrpSpPr/>
          <p:nvPr/>
        </p:nvGrpSpPr>
        <p:grpSpPr>
          <a:xfrm rot="0">
            <a:off x="2241733" y="6301651"/>
            <a:ext cx="16343400" cy="3200164"/>
            <a:chOff x="0" y="0"/>
            <a:chExt cx="21791200" cy="4266886"/>
          </a:xfrm>
        </p:grpSpPr>
        <p:sp>
          <p:nvSpPr>
            <p:cNvPr name="Freeform 8" id="8"/>
            <p:cNvSpPr/>
            <p:nvPr/>
          </p:nvSpPr>
          <p:spPr>
            <a:xfrm flipH="false" flipV="false" rot="0">
              <a:off x="0" y="0"/>
              <a:ext cx="21791168" cy="4266816"/>
            </a:xfrm>
            <a:custGeom>
              <a:avLst/>
              <a:gdLst/>
              <a:ahLst/>
              <a:cxnLst/>
              <a:rect r="r" b="b" t="t" l="l"/>
              <a:pathLst>
                <a:path h="4266816" w="21791168">
                  <a:moveTo>
                    <a:pt x="0" y="0"/>
                  </a:moveTo>
                  <a:lnTo>
                    <a:pt x="21791168" y="0"/>
                  </a:lnTo>
                  <a:lnTo>
                    <a:pt x="21791168" y="4266816"/>
                  </a:lnTo>
                  <a:lnTo>
                    <a:pt x="0" y="4266816"/>
                  </a:lnTo>
                  <a:close/>
                </a:path>
              </a:pathLst>
            </a:custGeom>
            <a:solidFill>
              <a:srgbClr val="FFFFFF">
                <a:alpha val="36471"/>
              </a:srgbClr>
            </a:solidFill>
          </p:spPr>
        </p:sp>
      </p:grpSp>
      <p:sp>
        <p:nvSpPr>
          <p:cNvPr name="Freeform 9" id="9"/>
          <p:cNvSpPr/>
          <p:nvPr/>
        </p:nvSpPr>
        <p:spPr>
          <a:xfrm flipH="false" flipV="false" rot="0">
            <a:off x="-724650" y="1936500"/>
            <a:ext cx="3772510" cy="7263452"/>
          </a:xfrm>
          <a:custGeom>
            <a:avLst/>
            <a:gdLst/>
            <a:ahLst/>
            <a:cxnLst/>
            <a:rect r="r" b="b" t="t" l="l"/>
            <a:pathLst>
              <a:path h="7263452" w="3772510">
                <a:moveTo>
                  <a:pt x="0" y="0"/>
                </a:moveTo>
                <a:lnTo>
                  <a:pt x="3772510" y="0"/>
                </a:lnTo>
                <a:lnTo>
                  <a:pt x="3772510" y="7263452"/>
                </a:lnTo>
                <a:lnTo>
                  <a:pt x="0" y="7263452"/>
                </a:lnTo>
                <a:lnTo>
                  <a:pt x="0" y="0"/>
                </a:lnTo>
                <a:close/>
              </a:path>
            </a:pathLst>
          </a:custGeom>
          <a:blipFill>
            <a:blip r:embed="rId6"/>
            <a:stretch>
              <a:fillRect l="0" t="0" r="0" b="0"/>
            </a:stretch>
          </a:blipFill>
        </p:spPr>
      </p:sp>
      <p:sp>
        <p:nvSpPr>
          <p:cNvPr name="TextBox 10" id="10"/>
          <p:cNvSpPr txBox="true"/>
          <p:nvPr/>
        </p:nvSpPr>
        <p:spPr>
          <a:xfrm rot="0">
            <a:off x="3051255" y="2652925"/>
            <a:ext cx="1282350" cy="805200"/>
          </a:xfrm>
          <a:prstGeom prst="rect">
            <a:avLst/>
          </a:prstGeom>
        </p:spPr>
        <p:txBody>
          <a:bodyPr anchor="t" rtlCol="false" tIns="0" lIns="0" bIns="0" rIns="0">
            <a:spAutoFit/>
          </a:bodyPr>
          <a:lstStyle/>
          <a:p>
            <a:pPr algn="ctr">
              <a:lnSpc>
                <a:spcPts val="6240"/>
              </a:lnSpc>
            </a:pPr>
            <a:r>
              <a:rPr lang="en-US" sz="5200">
                <a:solidFill>
                  <a:srgbClr val="FE9E1E"/>
                </a:solidFill>
                <a:latin typeface="Arimo"/>
              </a:rPr>
              <a:t>01</a:t>
            </a:r>
          </a:p>
        </p:txBody>
      </p:sp>
      <p:sp>
        <p:nvSpPr>
          <p:cNvPr name="TextBox 11" id="11"/>
          <p:cNvSpPr txBox="true"/>
          <p:nvPr/>
        </p:nvSpPr>
        <p:spPr>
          <a:xfrm rot="0">
            <a:off x="4677100" y="2291626"/>
            <a:ext cx="13420401" cy="3638550"/>
          </a:xfrm>
          <a:prstGeom prst="rect">
            <a:avLst/>
          </a:prstGeom>
        </p:spPr>
        <p:txBody>
          <a:bodyPr anchor="t" rtlCol="false" tIns="0" lIns="0" bIns="0" rIns="0">
            <a:spAutoFit/>
          </a:bodyPr>
          <a:lstStyle/>
          <a:p>
            <a:pPr>
              <a:lnSpc>
                <a:spcPts val="5759"/>
              </a:lnSpc>
            </a:pPr>
            <a:r>
              <a:rPr lang="en-US" sz="4800">
                <a:solidFill>
                  <a:srgbClr val="5C3972"/>
                </a:solidFill>
                <a:latin typeface="Arimo"/>
              </a:rPr>
              <a:t>Pair the students again and distribute a new set of room and object picture cards to each pair. Instruct them to practice the dialogue, "What are these? They’re …" using the pictures on the cards.</a:t>
            </a:r>
          </a:p>
        </p:txBody>
      </p:sp>
      <p:sp>
        <p:nvSpPr>
          <p:cNvPr name="TextBox 12" id="12"/>
          <p:cNvSpPr txBox="true"/>
          <p:nvPr/>
        </p:nvSpPr>
        <p:spPr>
          <a:xfrm rot="0">
            <a:off x="3225388" y="6464136"/>
            <a:ext cx="1282350" cy="805200"/>
          </a:xfrm>
          <a:prstGeom prst="rect">
            <a:avLst/>
          </a:prstGeom>
        </p:spPr>
        <p:txBody>
          <a:bodyPr anchor="t" rtlCol="false" tIns="0" lIns="0" bIns="0" rIns="0">
            <a:spAutoFit/>
          </a:bodyPr>
          <a:lstStyle/>
          <a:p>
            <a:pPr algn="ctr">
              <a:lnSpc>
                <a:spcPts val="6240"/>
              </a:lnSpc>
            </a:pPr>
            <a:r>
              <a:rPr lang="en-US" sz="5200">
                <a:solidFill>
                  <a:srgbClr val="FE9E1E"/>
                </a:solidFill>
                <a:latin typeface="Arimo"/>
              </a:rPr>
              <a:t>02</a:t>
            </a:r>
          </a:p>
        </p:txBody>
      </p:sp>
      <p:sp>
        <p:nvSpPr>
          <p:cNvPr name="TextBox 13" id="13"/>
          <p:cNvSpPr txBox="true"/>
          <p:nvPr/>
        </p:nvSpPr>
        <p:spPr>
          <a:xfrm rot="0">
            <a:off x="1531425" y="1084954"/>
            <a:ext cx="15225150" cy="1095375"/>
          </a:xfrm>
          <a:prstGeom prst="rect">
            <a:avLst/>
          </a:prstGeom>
        </p:spPr>
        <p:txBody>
          <a:bodyPr anchor="t" rtlCol="false" tIns="0" lIns="0" bIns="0" rIns="0">
            <a:spAutoFit/>
          </a:bodyPr>
          <a:lstStyle/>
          <a:p>
            <a:pPr algn="ctr">
              <a:lnSpc>
                <a:spcPts val="8400"/>
              </a:lnSpc>
            </a:pPr>
            <a:r>
              <a:rPr lang="en-US" sz="7000">
                <a:solidFill>
                  <a:srgbClr val="FFFFFF"/>
                </a:solidFill>
                <a:latin typeface="Arimo"/>
              </a:rPr>
              <a:t> Dialogue Practice 2</a:t>
            </a:r>
          </a:p>
        </p:txBody>
      </p:sp>
      <p:sp>
        <p:nvSpPr>
          <p:cNvPr name="TextBox 14" id="14"/>
          <p:cNvSpPr txBox="true"/>
          <p:nvPr/>
        </p:nvSpPr>
        <p:spPr>
          <a:xfrm rot="0">
            <a:off x="4677100" y="6434883"/>
            <a:ext cx="12723871" cy="2914650"/>
          </a:xfrm>
          <a:prstGeom prst="rect">
            <a:avLst/>
          </a:prstGeom>
        </p:spPr>
        <p:txBody>
          <a:bodyPr anchor="t" rtlCol="false" tIns="0" lIns="0" bIns="0" rIns="0">
            <a:spAutoFit/>
          </a:bodyPr>
          <a:lstStyle/>
          <a:p>
            <a:pPr>
              <a:lnSpc>
                <a:spcPts val="5759"/>
              </a:lnSpc>
            </a:pPr>
            <a:r>
              <a:rPr lang="en-US" sz="4800">
                <a:solidFill>
                  <a:srgbClr val="5C3972"/>
                </a:solidFill>
                <a:latin typeface="Arimo"/>
              </a:rPr>
              <a:t>Form small groups and encourage them to continue the dialogue practice with different picture cards. Provide correction and guidance as necessary.</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FAD9BE"/>
        </a:solidFill>
      </p:bgPr>
    </p:bg>
    <p:spTree>
      <p:nvGrpSpPr>
        <p:cNvPr id="1" name=""/>
        <p:cNvGrpSpPr/>
        <p:nvPr/>
      </p:nvGrpSpPr>
      <p:grpSpPr>
        <a:xfrm>
          <a:off x="0" y="0"/>
          <a:ext cx="0" cy="0"/>
          <a:chOff x="0" y="0"/>
          <a:chExt cx="0" cy="0"/>
        </a:xfrm>
      </p:grpSpPr>
      <p:sp>
        <p:nvSpPr>
          <p:cNvPr name="Freeform 2" id="2"/>
          <p:cNvSpPr/>
          <p:nvPr/>
        </p:nvSpPr>
        <p:spPr>
          <a:xfrm flipH="false" flipV="false" rot="0">
            <a:off x="423838" y="406302"/>
            <a:ext cx="17332064" cy="9423234"/>
          </a:xfrm>
          <a:custGeom>
            <a:avLst/>
            <a:gdLst/>
            <a:ahLst/>
            <a:cxnLst/>
            <a:rect r="r" b="b" t="t" l="l"/>
            <a:pathLst>
              <a:path h="9423234" w="17332064">
                <a:moveTo>
                  <a:pt x="0" y="0"/>
                </a:moveTo>
                <a:lnTo>
                  <a:pt x="17332064" y="0"/>
                </a:lnTo>
                <a:lnTo>
                  <a:pt x="17332064" y="9423234"/>
                </a:lnTo>
                <a:lnTo>
                  <a:pt x="0" y="942323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 id="3"/>
          <p:cNvGrpSpPr/>
          <p:nvPr/>
        </p:nvGrpSpPr>
        <p:grpSpPr>
          <a:xfrm rot="0">
            <a:off x="3051121" y="724008"/>
            <a:ext cx="11192247" cy="1557600"/>
            <a:chOff x="0" y="0"/>
            <a:chExt cx="14922996" cy="2076800"/>
          </a:xfrm>
        </p:grpSpPr>
        <p:sp>
          <p:nvSpPr>
            <p:cNvPr name="Freeform 4" id="4"/>
            <p:cNvSpPr/>
            <p:nvPr/>
          </p:nvSpPr>
          <p:spPr>
            <a:xfrm flipH="false" flipV="false" rot="0">
              <a:off x="0" y="0"/>
              <a:ext cx="14922936" cy="2076831"/>
            </a:xfrm>
            <a:custGeom>
              <a:avLst/>
              <a:gdLst/>
              <a:ahLst/>
              <a:cxnLst/>
              <a:rect r="r" b="b" t="t" l="l"/>
              <a:pathLst>
                <a:path h="2076831" w="14922936">
                  <a:moveTo>
                    <a:pt x="0" y="1038352"/>
                  </a:moveTo>
                  <a:cubicBezTo>
                    <a:pt x="0" y="464947"/>
                    <a:pt x="530102" y="0"/>
                    <a:pt x="1183861" y="0"/>
                  </a:cubicBezTo>
                  <a:lnTo>
                    <a:pt x="13739075" y="0"/>
                  </a:lnTo>
                  <a:cubicBezTo>
                    <a:pt x="14392977" y="0"/>
                    <a:pt x="14922936" y="464947"/>
                    <a:pt x="14922936" y="1038352"/>
                  </a:cubicBezTo>
                  <a:cubicBezTo>
                    <a:pt x="14922936" y="1611757"/>
                    <a:pt x="14392833" y="2076704"/>
                    <a:pt x="13739075" y="2076704"/>
                  </a:cubicBezTo>
                  <a:lnTo>
                    <a:pt x="1183861" y="2076704"/>
                  </a:lnTo>
                  <a:cubicBezTo>
                    <a:pt x="530102" y="2076831"/>
                    <a:pt x="0" y="1611884"/>
                    <a:pt x="0" y="1038352"/>
                  </a:cubicBezTo>
                  <a:close/>
                </a:path>
              </a:pathLst>
            </a:custGeom>
            <a:solidFill>
              <a:srgbClr val="5C3972"/>
            </a:solidFill>
          </p:spPr>
        </p:sp>
      </p:grpSp>
      <p:sp>
        <p:nvSpPr>
          <p:cNvPr name="Freeform 5" id="5"/>
          <p:cNvSpPr/>
          <p:nvPr/>
        </p:nvSpPr>
        <p:spPr>
          <a:xfrm flipH="false" flipV="false" rot="-1758097">
            <a:off x="918188" y="-79487"/>
            <a:ext cx="2556386" cy="2688508"/>
          </a:xfrm>
          <a:custGeom>
            <a:avLst/>
            <a:gdLst/>
            <a:ahLst/>
            <a:cxnLst/>
            <a:rect r="r" b="b" t="t" l="l"/>
            <a:pathLst>
              <a:path h="2688508" w="2556386">
                <a:moveTo>
                  <a:pt x="0" y="0"/>
                </a:moveTo>
                <a:lnTo>
                  <a:pt x="2556386" y="0"/>
                </a:lnTo>
                <a:lnTo>
                  <a:pt x="2556386" y="2688508"/>
                </a:lnTo>
                <a:lnTo>
                  <a:pt x="0" y="2688508"/>
                </a:lnTo>
                <a:lnTo>
                  <a:pt x="0" y="0"/>
                </a:lnTo>
                <a:close/>
              </a:path>
            </a:pathLst>
          </a:custGeom>
          <a:blipFill>
            <a:blip r:embed="rId5"/>
            <a:stretch>
              <a:fillRect l="0" t="0" r="0" b="0"/>
            </a:stretch>
          </a:blipFill>
        </p:spPr>
      </p:sp>
      <p:sp>
        <p:nvSpPr>
          <p:cNvPr name="TextBox 6" id="6"/>
          <p:cNvSpPr txBox="true"/>
          <p:nvPr/>
        </p:nvSpPr>
        <p:spPr>
          <a:xfrm rot="0">
            <a:off x="3690146" y="778908"/>
            <a:ext cx="10669608" cy="1409700"/>
          </a:xfrm>
          <a:prstGeom prst="rect">
            <a:avLst/>
          </a:prstGeom>
        </p:spPr>
        <p:txBody>
          <a:bodyPr anchor="t" rtlCol="false" tIns="0" lIns="0" bIns="0" rIns="0">
            <a:spAutoFit/>
          </a:bodyPr>
          <a:lstStyle/>
          <a:p>
            <a:pPr algn="l">
              <a:lnSpc>
                <a:spcPts val="10800"/>
              </a:lnSpc>
            </a:pPr>
            <a:r>
              <a:rPr lang="en-US" sz="9000">
                <a:solidFill>
                  <a:srgbClr val="FFFFFF"/>
                </a:solidFill>
                <a:latin typeface="Arimo"/>
              </a:rPr>
              <a:t>Draw and Introduce</a:t>
            </a:r>
          </a:p>
        </p:txBody>
      </p:sp>
      <p:sp>
        <p:nvSpPr>
          <p:cNvPr name="Freeform 7" id="7"/>
          <p:cNvSpPr/>
          <p:nvPr/>
        </p:nvSpPr>
        <p:spPr>
          <a:xfrm flipH="true" flipV="false" rot="0">
            <a:off x="9469058" y="6114106"/>
            <a:ext cx="8593175" cy="3715430"/>
          </a:xfrm>
          <a:custGeom>
            <a:avLst/>
            <a:gdLst/>
            <a:ahLst/>
            <a:cxnLst/>
            <a:rect r="r" b="b" t="t" l="l"/>
            <a:pathLst>
              <a:path h="3715430" w="8593175">
                <a:moveTo>
                  <a:pt x="8593175" y="0"/>
                </a:moveTo>
                <a:lnTo>
                  <a:pt x="0" y="0"/>
                </a:lnTo>
                <a:lnTo>
                  <a:pt x="0" y="3715430"/>
                </a:lnTo>
                <a:lnTo>
                  <a:pt x="8593175" y="3715430"/>
                </a:lnTo>
                <a:lnTo>
                  <a:pt x="8593175" y="0"/>
                </a:lnTo>
                <a:close/>
              </a:path>
            </a:pathLst>
          </a:custGeom>
          <a:blipFill>
            <a:blip r:embed="rId6"/>
            <a:stretch>
              <a:fillRect l="0" t="0" r="0" b="0"/>
            </a:stretch>
          </a:blipFill>
        </p:spPr>
      </p:sp>
      <p:sp>
        <p:nvSpPr>
          <p:cNvPr name="Freeform 8" id="8"/>
          <p:cNvSpPr/>
          <p:nvPr/>
        </p:nvSpPr>
        <p:spPr>
          <a:xfrm flipH="false" flipV="false" rot="0">
            <a:off x="9970331" y="7915862"/>
            <a:ext cx="830400" cy="866504"/>
          </a:xfrm>
          <a:custGeom>
            <a:avLst/>
            <a:gdLst/>
            <a:ahLst/>
            <a:cxnLst/>
            <a:rect r="r" b="b" t="t" l="l"/>
            <a:pathLst>
              <a:path h="866504" w="830400">
                <a:moveTo>
                  <a:pt x="0" y="0"/>
                </a:moveTo>
                <a:lnTo>
                  <a:pt x="830400" y="0"/>
                </a:lnTo>
                <a:lnTo>
                  <a:pt x="830400" y="866504"/>
                </a:lnTo>
                <a:lnTo>
                  <a:pt x="0" y="866504"/>
                </a:lnTo>
                <a:lnTo>
                  <a:pt x="0" y="0"/>
                </a:lnTo>
                <a:close/>
              </a:path>
            </a:pathLst>
          </a:custGeom>
          <a:blipFill>
            <a:blip r:embed="rId7"/>
            <a:stretch>
              <a:fillRect l="0" t="0" r="0" b="0"/>
            </a:stretch>
          </a:blipFill>
        </p:spPr>
      </p:sp>
      <p:sp>
        <p:nvSpPr>
          <p:cNvPr name="Freeform 9" id="9"/>
          <p:cNvSpPr/>
          <p:nvPr/>
        </p:nvSpPr>
        <p:spPr>
          <a:xfrm flipH="true" flipV="false" rot="-9338348">
            <a:off x="12344681" y="7915862"/>
            <a:ext cx="830400" cy="866504"/>
          </a:xfrm>
          <a:custGeom>
            <a:avLst/>
            <a:gdLst/>
            <a:ahLst/>
            <a:cxnLst/>
            <a:rect r="r" b="b" t="t" l="l"/>
            <a:pathLst>
              <a:path h="866504" w="830400">
                <a:moveTo>
                  <a:pt x="830400" y="0"/>
                </a:moveTo>
                <a:lnTo>
                  <a:pt x="0" y="0"/>
                </a:lnTo>
                <a:lnTo>
                  <a:pt x="0" y="866504"/>
                </a:lnTo>
                <a:lnTo>
                  <a:pt x="830400" y="866504"/>
                </a:lnTo>
                <a:lnTo>
                  <a:pt x="830400" y="0"/>
                </a:lnTo>
                <a:close/>
              </a:path>
            </a:pathLst>
          </a:custGeom>
          <a:blipFill>
            <a:blip r:embed="rId8"/>
            <a:stretch>
              <a:fillRect l="0" t="0" r="0" b="0"/>
            </a:stretch>
          </a:blipFill>
        </p:spPr>
      </p:sp>
      <p:sp>
        <p:nvSpPr>
          <p:cNvPr name="Freeform 10" id="10"/>
          <p:cNvSpPr/>
          <p:nvPr/>
        </p:nvSpPr>
        <p:spPr>
          <a:xfrm flipH="false" flipV="false" rot="0">
            <a:off x="11151901" y="7915838"/>
            <a:ext cx="830400" cy="866504"/>
          </a:xfrm>
          <a:custGeom>
            <a:avLst/>
            <a:gdLst/>
            <a:ahLst/>
            <a:cxnLst/>
            <a:rect r="r" b="b" t="t" l="l"/>
            <a:pathLst>
              <a:path h="866504" w="830400">
                <a:moveTo>
                  <a:pt x="0" y="0"/>
                </a:moveTo>
                <a:lnTo>
                  <a:pt x="830400" y="0"/>
                </a:lnTo>
                <a:lnTo>
                  <a:pt x="830400" y="866504"/>
                </a:lnTo>
                <a:lnTo>
                  <a:pt x="0" y="866504"/>
                </a:lnTo>
                <a:lnTo>
                  <a:pt x="0" y="0"/>
                </a:lnTo>
                <a:close/>
              </a:path>
            </a:pathLst>
          </a:custGeom>
          <a:blipFill>
            <a:blip r:embed="rId9"/>
            <a:stretch>
              <a:fillRect l="0" t="0" r="0" b="0"/>
            </a:stretch>
          </a:blipFill>
        </p:spPr>
      </p:sp>
      <p:sp>
        <p:nvSpPr>
          <p:cNvPr name="TextBox 11" id="11"/>
          <p:cNvSpPr txBox="true"/>
          <p:nvPr/>
        </p:nvSpPr>
        <p:spPr>
          <a:xfrm rot="0">
            <a:off x="2520859" y="2577723"/>
            <a:ext cx="12252771" cy="5205450"/>
          </a:xfrm>
          <a:prstGeom prst="rect">
            <a:avLst/>
          </a:prstGeom>
        </p:spPr>
        <p:txBody>
          <a:bodyPr anchor="t" rtlCol="false" tIns="0" lIns="0" bIns="0" rIns="0">
            <a:spAutoFit/>
          </a:bodyPr>
          <a:lstStyle/>
          <a:p>
            <a:pPr>
              <a:lnSpc>
                <a:spcPts val="5207"/>
              </a:lnSpc>
            </a:pPr>
            <a:r>
              <a:rPr lang="en-US" sz="4339">
                <a:solidFill>
                  <a:srgbClr val="2A2A2A"/>
                </a:solidFill>
                <a:latin typeface="Open Sans"/>
              </a:rPr>
              <a:t>Instruct students to draw their dream house on a piece of paper and label the rooms and objects. Remind them to use all the vocabulary learned in Lesson 3 and 4. Encourage each student to stand up, show their drawing, and describe it using the target language "This is… There is/are… in …".</a:t>
            </a:r>
          </a:p>
          <a:p>
            <a:pPr algn="l">
              <a:lnSpc>
                <a:spcPts val="5207"/>
              </a:lnSpc>
            </a:pP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FAD9BE"/>
        </a:solidFill>
      </p:bgPr>
    </p:bg>
    <p:spTree>
      <p:nvGrpSpPr>
        <p:cNvPr id="1" name=""/>
        <p:cNvGrpSpPr/>
        <p:nvPr/>
      </p:nvGrpSpPr>
      <p:grpSpPr>
        <a:xfrm>
          <a:off x="0" y="0"/>
          <a:ext cx="0" cy="0"/>
          <a:chOff x="0" y="0"/>
          <a:chExt cx="0" cy="0"/>
        </a:xfrm>
      </p:grpSpPr>
      <p:sp>
        <p:nvSpPr>
          <p:cNvPr name="Freeform 2" id="2"/>
          <p:cNvSpPr/>
          <p:nvPr/>
        </p:nvSpPr>
        <p:spPr>
          <a:xfrm flipH="false" flipV="false" rot="0">
            <a:off x="423838" y="406302"/>
            <a:ext cx="17332082" cy="9423234"/>
          </a:xfrm>
          <a:custGeom>
            <a:avLst/>
            <a:gdLst/>
            <a:ahLst/>
            <a:cxnLst/>
            <a:rect r="r" b="b" t="t" l="l"/>
            <a:pathLst>
              <a:path h="9423234" w="17332082">
                <a:moveTo>
                  <a:pt x="0" y="0"/>
                </a:moveTo>
                <a:lnTo>
                  <a:pt x="17332082" y="0"/>
                </a:lnTo>
                <a:lnTo>
                  <a:pt x="17332082" y="9423234"/>
                </a:lnTo>
                <a:lnTo>
                  <a:pt x="0" y="942323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 id="3"/>
          <p:cNvGrpSpPr/>
          <p:nvPr/>
        </p:nvGrpSpPr>
        <p:grpSpPr>
          <a:xfrm rot="0">
            <a:off x="1367372" y="406302"/>
            <a:ext cx="7352400" cy="1376400"/>
            <a:chOff x="0" y="0"/>
            <a:chExt cx="9803200" cy="1835200"/>
          </a:xfrm>
        </p:grpSpPr>
        <p:sp>
          <p:nvSpPr>
            <p:cNvPr name="Freeform 4" id="4"/>
            <p:cNvSpPr/>
            <p:nvPr/>
          </p:nvSpPr>
          <p:spPr>
            <a:xfrm flipH="false" flipV="false" rot="0">
              <a:off x="0" y="0"/>
              <a:ext cx="9803257" cy="1835150"/>
            </a:xfrm>
            <a:custGeom>
              <a:avLst/>
              <a:gdLst/>
              <a:ahLst/>
              <a:cxnLst/>
              <a:rect r="r" b="b" t="t" l="l"/>
              <a:pathLst>
                <a:path h="1835150" w="9803257">
                  <a:moveTo>
                    <a:pt x="9803257" y="917575"/>
                  </a:moveTo>
                  <a:cubicBezTo>
                    <a:pt x="9803257" y="410845"/>
                    <a:pt x="9392412" y="0"/>
                    <a:pt x="8885555" y="0"/>
                  </a:cubicBezTo>
                  <a:lnTo>
                    <a:pt x="917575" y="0"/>
                  </a:lnTo>
                  <a:cubicBezTo>
                    <a:pt x="410845" y="0"/>
                    <a:pt x="0" y="410845"/>
                    <a:pt x="0" y="917575"/>
                  </a:cubicBezTo>
                  <a:cubicBezTo>
                    <a:pt x="0" y="1424305"/>
                    <a:pt x="410845" y="1835150"/>
                    <a:pt x="917575" y="1835150"/>
                  </a:cubicBezTo>
                  <a:lnTo>
                    <a:pt x="8885555" y="1835150"/>
                  </a:lnTo>
                  <a:cubicBezTo>
                    <a:pt x="9392286" y="1835150"/>
                    <a:pt x="9803130" y="1424305"/>
                    <a:pt x="9803130" y="917575"/>
                  </a:cubicBezTo>
                  <a:close/>
                </a:path>
              </a:pathLst>
            </a:custGeom>
            <a:solidFill>
              <a:srgbClr val="5C3972"/>
            </a:solidFill>
          </p:spPr>
        </p:sp>
      </p:grpSp>
      <p:sp>
        <p:nvSpPr>
          <p:cNvPr name="Freeform 5" id="5"/>
          <p:cNvSpPr/>
          <p:nvPr/>
        </p:nvSpPr>
        <p:spPr>
          <a:xfrm flipH="true" flipV="false" rot="0">
            <a:off x="16428900" y="595448"/>
            <a:ext cx="830400" cy="866504"/>
          </a:xfrm>
          <a:custGeom>
            <a:avLst/>
            <a:gdLst/>
            <a:ahLst/>
            <a:cxnLst/>
            <a:rect r="r" b="b" t="t" l="l"/>
            <a:pathLst>
              <a:path h="866504" w="830400">
                <a:moveTo>
                  <a:pt x="830400" y="0"/>
                </a:moveTo>
                <a:lnTo>
                  <a:pt x="0" y="0"/>
                </a:lnTo>
                <a:lnTo>
                  <a:pt x="0" y="866504"/>
                </a:lnTo>
                <a:lnTo>
                  <a:pt x="830400" y="866504"/>
                </a:lnTo>
                <a:lnTo>
                  <a:pt x="830400" y="0"/>
                </a:lnTo>
                <a:close/>
              </a:path>
            </a:pathLst>
          </a:custGeom>
          <a:blipFill>
            <a:blip r:embed="rId5"/>
            <a:stretch>
              <a:fillRect l="0" t="0" r="0" b="0"/>
            </a:stretch>
          </a:blipFill>
        </p:spPr>
      </p:sp>
      <p:sp>
        <p:nvSpPr>
          <p:cNvPr name="Freeform 6" id="6"/>
          <p:cNvSpPr/>
          <p:nvPr/>
        </p:nvSpPr>
        <p:spPr>
          <a:xfrm flipH="true" flipV="false" rot="0">
            <a:off x="423838" y="8825048"/>
            <a:ext cx="830400" cy="866504"/>
          </a:xfrm>
          <a:custGeom>
            <a:avLst/>
            <a:gdLst/>
            <a:ahLst/>
            <a:cxnLst/>
            <a:rect r="r" b="b" t="t" l="l"/>
            <a:pathLst>
              <a:path h="866504" w="830400">
                <a:moveTo>
                  <a:pt x="830400" y="0"/>
                </a:moveTo>
                <a:lnTo>
                  <a:pt x="0" y="0"/>
                </a:lnTo>
                <a:lnTo>
                  <a:pt x="0" y="866504"/>
                </a:lnTo>
                <a:lnTo>
                  <a:pt x="830400" y="866504"/>
                </a:lnTo>
                <a:lnTo>
                  <a:pt x="830400" y="0"/>
                </a:lnTo>
                <a:close/>
              </a:path>
            </a:pathLst>
          </a:custGeom>
          <a:blipFill>
            <a:blip r:embed="rId6"/>
            <a:stretch>
              <a:fillRect l="0" t="0" r="0" b="0"/>
            </a:stretch>
          </a:blipFill>
        </p:spPr>
      </p:sp>
      <p:sp>
        <p:nvSpPr>
          <p:cNvPr name="TextBox 7" id="7"/>
          <p:cNvSpPr txBox="true"/>
          <p:nvPr/>
        </p:nvSpPr>
        <p:spPr>
          <a:xfrm rot="0">
            <a:off x="1969697" y="498715"/>
            <a:ext cx="6147750" cy="1095375"/>
          </a:xfrm>
          <a:prstGeom prst="rect">
            <a:avLst/>
          </a:prstGeom>
        </p:spPr>
        <p:txBody>
          <a:bodyPr anchor="t" rtlCol="false" tIns="0" lIns="0" bIns="0" rIns="0">
            <a:spAutoFit/>
          </a:bodyPr>
          <a:lstStyle/>
          <a:p>
            <a:pPr algn="r">
              <a:lnSpc>
                <a:spcPts val="8400"/>
              </a:lnSpc>
            </a:pPr>
            <a:r>
              <a:rPr lang="en-US" sz="7000">
                <a:solidFill>
                  <a:srgbClr val="FFFFFF"/>
                </a:solidFill>
                <a:latin typeface="Arimo"/>
              </a:rPr>
              <a:t>Lets Review!</a:t>
            </a:r>
          </a:p>
        </p:txBody>
      </p:sp>
      <p:sp>
        <p:nvSpPr>
          <p:cNvPr name="TextBox 8" id="8"/>
          <p:cNvSpPr txBox="true"/>
          <p:nvPr/>
        </p:nvSpPr>
        <p:spPr>
          <a:xfrm rot="0">
            <a:off x="517698" y="2034818"/>
            <a:ext cx="16404148" cy="7112931"/>
          </a:xfrm>
          <a:prstGeom prst="rect">
            <a:avLst/>
          </a:prstGeom>
        </p:spPr>
        <p:txBody>
          <a:bodyPr anchor="t" rtlCol="false" tIns="0" lIns="0" bIns="0" rIns="0">
            <a:spAutoFit/>
          </a:bodyPr>
          <a:lstStyle/>
          <a:p>
            <a:pPr marL="1262681" indent="-631341" lvl="1">
              <a:lnSpc>
                <a:spcPts val="7018"/>
              </a:lnSpc>
              <a:buFont typeface="Arial"/>
              <a:buChar char="•"/>
            </a:pPr>
            <a:r>
              <a:rPr lang="en-US" sz="5848">
                <a:solidFill>
                  <a:srgbClr val="2A2A2A"/>
                </a:solidFill>
                <a:latin typeface="Open Sans"/>
              </a:rPr>
              <a:t>What’s this? It’s …</a:t>
            </a:r>
          </a:p>
          <a:p>
            <a:pPr marL="1262681" indent="-631341" lvl="1">
              <a:lnSpc>
                <a:spcPts val="7018"/>
              </a:lnSpc>
              <a:buFont typeface="Arial"/>
              <a:buChar char="•"/>
            </a:pPr>
            <a:r>
              <a:rPr lang="en-US" sz="5848">
                <a:solidFill>
                  <a:srgbClr val="2A2A2A"/>
                </a:solidFill>
                <a:latin typeface="Open Sans"/>
              </a:rPr>
              <a:t>What are these? They’re …</a:t>
            </a:r>
          </a:p>
          <a:p>
            <a:pPr marL="1262681" indent="-631341" lvl="1">
              <a:lnSpc>
                <a:spcPts val="7018"/>
              </a:lnSpc>
              <a:buFont typeface="Arial"/>
              <a:buChar char="•"/>
            </a:pPr>
            <a:r>
              <a:rPr lang="en-US" sz="5848">
                <a:solidFill>
                  <a:srgbClr val="2A2A2A"/>
                </a:solidFill>
                <a:latin typeface="Open Sans"/>
              </a:rPr>
              <a:t>Show and tell: This is… There is/are… in ….</a:t>
            </a:r>
          </a:p>
          <a:p>
            <a:pPr marL="1262681" indent="-631341" lvl="1">
              <a:lnSpc>
                <a:spcPts val="7018"/>
              </a:lnSpc>
              <a:buFont typeface="Arial"/>
              <a:buChar char="•"/>
            </a:pPr>
            <a:r>
              <a:rPr lang="en-US" sz="5848">
                <a:solidFill>
                  <a:srgbClr val="2A2A2A"/>
                </a:solidFill>
                <a:latin typeface="Open Sans"/>
              </a:rPr>
              <a:t>Singular and plural: windows, beds, shelves, cupboards, tables, chairs, doors</a:t>
            </a:r>
          </a:p>
          <a:p>
            <a:pPr marL="1262681" indent="-631341" lvl="1">
              <a:lnSpc>
                <a:spcPts val="7018"/>
              </a:lnSpc>
              <a:buFont typeface="Arial"/>
              <a:buChar char="•"/>
            </a:pPr>
            <a:r>
              <a:rPr lang="en-US" sz="5848">
                <a:solidFill>
                  <a:srgbClr val="2A2A2A"/>
                </a:solidFill>
                <a:latin typeface="Open Sans"/>
              </a:rPr>
              <a:t>extension vocabulary: big (spacious), small (compact), beautiful, cosy, clean, messy, bright, colourful, comfortable</a:t>
            </a:r>
          </a:p>
        </p:txBody>
      </p:sp>
      <p:sp>
        <p:nvSpPr>
          <p:cNvPr name="Freeform 9" id="9"/>
          <p:cNvSpPr/>
          <p:nvPr/>
        </p:nvSpPr>
        <p:spPr>
          <a:xfrm flipH="false" flipV="false" rot="0">
            <a:off x="1969697" y="0"/>
            <a:ext cx="830400" cy="866504"/>
          </a:xfrm>
          <a:custGeom>
            <a:avLst/>
            <a:gdLst/>
            <a:ahLst/>
            <a:cxnLst/>
            <a:rect r="r" b="b" t="t" l="l"/>
            <a:pathLst>
              <a:path h="866504" w="830400">
                <a:moveTo>
                  <a:pt x="0" y="0"/>
                </a:moveTo>
                <a:lnTo>
                  <a:pt x="830400" y="0"/>
                </a:lnTo>
                <a:lnTo>
                  <a:pt x="830400" y="866504"/>
                </a:lnTo>
                <a:lnTo>
                  <a:pt x="0" y="866504"/>
                </a:lnTo>
                <a:lnTo>
                  <a:pt x="0" y="0"/>
                </a:lnTo>
                <a:close/>
              </a:path>
            </a:pathLst>
          </a:custGeom>
          <a:blipFill>
            <a:blip r:embed="rId7"/>
            <a:stretch>
              <a:fillRect l="0" t="0" r="0" b="0"/>
            </a:stretch>
          </a:blipFill>
        </p:spPr>
      </p:sp>
      <p:sp>
        <p:nvSpPr>
          <p:cNvPr name="Freeform 10" id="10"/>
          <p:cNvSpPr/>
          <p:nvPr/>
        </p:nvSpPr>
        <p:spPr>
          <a:xfrm flipH="false" flipV="false" rot="0">
            <a:off x="15598500" y="8714497"/>
            <a:ext cx="830400" cy="866504"/>
          </a:xfrm>
          <a:custGeom>
            <a:avLst/>
            <a:gdLst/>
            <a:ahLst/>
            <a:cxnLst/>
            <a:rect r="r" b="b" t="t" l="l"/>
            <a:pathLst>
              <a:path h="866504" w="830400">
                <a:moveTo>
                  <a:pt x="0" y="0"/>
                </a:moveTo>
                <a:lnTo>
                  <a:pt x="830400" y="0"/>
                </a:lnTo>
                <a:lnTo>
                  <a:pt x="830400" y="866504"/>
                </a:lnTo>
                <a:lnTo>
                  <a:pt x="0" y="866504"/>
                </a:lnTo>
                <a:lnTo>
                  <a:pt x="0" y="0"/>
                </a:lnTo>
                <a:close/>
              </a:path>
            </a:pathLst>
          </a:custGeom>
          <a:blipFill>
            <a:blip r:embed="rId7"/>
            <a:stretch>
              <a:fillRect l="0" t="0" r="0" b="0"/>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FAD9BE"/>
        </a:solidFill>
      </p:bgPr>
    </p:bg>
    <p:spTree>
      <p:nvGrpSpPr>
        <p:cNvPr id="1" name=""/>
        <p:cNvGrpSpPr/>
        <p:nvPr/>
      </p:nvGrpSpPr>
      <p:grpSpPr>
        <a:xfrm>
          <a:off x="0" y="0"/>
          <a:ext cx="0" cy="0"/>
          <a:chOff x="0" y="0"/>
          <a:chExt cx="0" cy="0"/>
        </a:xfrm>
      </p:grpSpPr>
      <p:sp>
        <p:nvSpPr>
          <p:cNvPr name="Freeform 2" id="2"/>
          <p:cNvSpPr/>
          <p:nvPr/>
        </p:nvSpPr>
        <p:spPr>
          <a:xfrm flipH="false" flipV="false" rot="0">
            <a:off x="423838" y="406302"/>
            <a:ext cx="17332064" cy="9423234"/>
          </a:xfrm>
          <a:custGeom>
            <a:avLst/>
            <a:gdLst/>
            <a:ahLst/>
            <a:cxnLst/>
            <a:rect r="r" b="b" t="t" l="l"/>
            <a:pathLst>
              <a:path h="9423234" w="17332064">
                <a:moveTo>
                  <a:pt x="0" y="0"/>
                </a:moveTo>
                <a:lnTo>
                  <a:pt x="17332064" y="0"/>
                </a:lnTo>
                <a:lnTo>
                  <a:pt x="17332064" y="9423234"/>
                </a:lnTo>
                <a:lnTo>
                  <a:pt x="0" y="942323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 id="3"/>
          <p:cNvGrpSpPr/>
          <p:nvPr/>
        </p:nvGrpSpPr>
        <p:grpSpPr>
          <a:xfrm rot="0">
            <a:off x="3691674" y="936715"/>
            <a:ext cx="10375111" cy="2330070"/>
            <a:chOff x="0" y="0"/>
            <a:chExt cx="8171600" cy="1835200"/>
          </a:xfrm>
        </p:grpSpPr>
        <p:sp>
          <p:nvSpPr>
            <p:cNvPr name="Freeform 4" id="4"/>
            <p:cNvSpPr/>
            <p:nvPr/>
          </p:nvSpPr>
          <p:spPr>
            <a:xfrm flipH="false" flipV="false" rot="0">
              <a:off x="0" y="0"/>
              <a:ext cx="8171561" cy="1835150"/>
            </a:xfrm>
            <a:custGeom>
              <a:avLst/>
              <a:gdLst/>
              <a:ahLst/>
              <a:cxnLst/>
              <a:rect r="r" b="b" t="t" l="l"/>
              <a:pathLst>
                <a:path h="1835150" w="8171561">
                  <a:moveTo>
                    <a:pt x="0" y="917575"/>
                  </a:moveTo>
                  <a:cubicBezTo>
                    <a:pt x="0" y="410845"/>
                    <a:pt x="205422" y="0"/>
                    <a:pt x="458788" y="0"/>
                  </a:cubicBezTo>
                  <a:lnTo>
                    <a:pt x="7712773" y="0"/>
                  </a:lnTo>
                  <a:cubicBezTo>
                    <a:pt x="7966139" y="0"/>
                    <a:pt x="8171561" y="410845"/>
                    <a:pt x="8171561" y="917575"/>
                  </a:cubicBezTo>
                  <a:cubicBezTo>
                    <a:pt x="8171561" y="1424305"/>
                    <a:pt x="7966139" y="1835150"/>
                    <a:pt x="7712773" y="1835150"/>
                  </a:cubicBezTo>
                  <a:lnTo>
                    <a:pt x="458788" y="1835150"/>
                  </a:lnTo>
                  <a:cubicBezTo>
                    <a:pt x="205422" y="1835150"/>
                    <a:pt x="0" y="1424432"/>
                    <a:pt x="0" y="917575"/>
                  </a:cubicBezTo>
                  <a:close/>
                </a:path>
              </a:pathLst>
            </a:custGeom>
            <a:solidFill>
              <a:srgbClr val="5C3972"/>
            </a:solidFill>
          </p:spPr>
        </p:sp>
      </p:grpSp>
      <p:sp>
        <p:nvSpPr>
          <p:cNvPr name="TextBox 5" id="5"/>
          <p:cNvSpPr txBox="true"/>
          <p:nvPr/>
        </p:nvSpPr>
        <p:spPr>
          <a:xfrm rot="0">
            <a:off x="3832976" y="1123432"/>
            <a:ext cx="10275778" cy="1837457"/>
          </a:xfrm>
          <a:prstGeom prst="rect">
            <a:avLst/>
          </a:prstGeom>
        </p:spPr>
        <p:txBody>
          <a:bodyPr anchor="t" rtlCol="false" tIns="0" lIns="0" bIns="0" rIns="0">
            <a:spAutoFit/>
          </a:bodyPr>
          <a:lstStyle/>
          <a:p>
            <a:pPr algn="ctr">
              <a:lnSpc>
                <a:spcPts val="14220"/>
              </a:lnSpc>
            </a:pPr>
            <a:r>
              <a:rPr lang="en-US" sz="11850">
                <a:solidFill>
                  <a:srgbClr val="FFFFFF"/>
                </a:solidFill>
                <a:latin typeface="Arimo"/>
              </a:rPr>
              <a:t>Great Effort!</a:t>
            </a:r>
          </a:p>
        </p:txBody>
      </p:sp>
      <p:sp>
        <p:nvSpPr>
          <p:cNvPr name="TextBox 6" id="6"/>
          <p:cNvSpPr txBox="true"/>
          <p:nvPr/>
        </p:nvSpPr>
        <p:spPr>
          <a:xfrm rot="0">
            <a:off x="3113984" y="3776970"/>
            <a:ext cx="11951771" cy="1219200"/>
          </a:xfrm>
          <a:prstGeom prst="rect">
            <a:avLst/>
          </a:prstGeom>
        </p:spPr>
        <p:txBody>
          <a:bodyPr anchor="t" rtlCol="false" tIns="0" lIns="0" bIns="0" rIns="0">
            <a:spAutoFit/>
          </a:bodyPr>
          <a:lstStyle/>
          <a:p>
            <a:pPr algn="l">
              <a:lnSpc>
                <a:spcPts val="9600"/>
              </a:lnSpc>
            </a:pPr>
            <a:r>
              <a:rPr lang="en-US" sz="8000">
                <a:solidFill>
                  <a:srgbClr val="2A2A2A"/>
                </a:solidFill>
                <a:latin typeface="Open Sans"/>
              </a:rPr>
              <a:t>SEE YOU NEXT LESSON</a:t>
            </a:r>
          </a:p>
        </p:txBody>
      </p:sp>
      <p:sp>
        <p:nvSpPr>
          <p:cNvPr name="Freeform 7" id="7"/>
          <p:cNvSpPr/>
          <p:nvPr/>
        </p:nvSpPr>
        <p:spPr>
          <a:xfrm flipH="false" flipV="false" rot="0">
            <a:off x="1280092" y="5506354"/>
            <a:ext cx="3734077" cy="4686036"/>
          </a:xfrm>
          <a:custGeom>
            <a:avLst/>
            <a:gdLst/>
            <a:ahLst/>
            <a:cxnLst/>
            <a:rect r="r" b="b" t="t" l="l"/>
            <a:pathLst>
              <a:path h="4686036" w="3734077">
                <a:moveTo>
                  <a:pt x="0" y="0"/>
                </a:moveTo>
                <a:lnTo>
                  <a:pt x="3734076" y="0"/>
                </a:lnTo>
                <a:lnTo>
                  <a:pt x="3734076" y="4686036"/>
                </a:lnTo>
                <a:lnTo>
                  <a:pt x="0" y="4686036"/>
                </a:lnTo>
                <a:lnTo>
                  <a:pt x="0" y="0"/>
                </a:lnTo>
                <a:close/>
              </a:path>
            </a:pathLst>
          </a:custGeom>
          <a:blipFill>
            <a:blip r:embed="rId5"/>
            <a:stretch>
              <a:fillRect l="0" t="0" r="0" b="0"/>
            </a:stretch>
          </a:blipFill>
        </p:spPr>
      </p:sp>
      <p:sp>
        <p:nvSpPr>
          <p:cNvPr name="Freeform 8" id="8"/>
          <p:cNvSpPr/>
          <p:nvPr/>
        </p:nvSpPr>
        <p:spPr>
          <a:xfrm flipH="true" flipV="false" rot="0">
            <a:off x="1028700" y="4710248"/>
            <a:ext cx="830400" cy="866504"/>
          </a:xfrm>
          <a:custGeom>
            <a:avLst/>
            <a:gdLst/>
            <a:ahLst/>
            <a:cxnLst/>
            <a:rect r="r" b="b" t="t" l="l"/>
            <a:pathLst>
              <a:path h="866504" w="830400">
                <a:moveTo>
                  <a:pt x="830400" y="0"/>
                </a:moveTo>
                <a:lnTo>
                  <a:pt x="0" y="0"/>
                </a:lnTo>
                <a:lnTo>
                  <a:pt x="0" y="866504"/>
                </a:lnTo>
                <a:lnTo>
                  <a:pt x="830400" y="866504"/>
                </a:lnTo>
                <a:lnTo>
                  <a:pt x="830400" y="0"/>
                </a:lnTo>
                <a:close/>
              </a:path>
            </a:pathLst>
          </a:custGeom>
          <a:blipFill>
            <a:blip r:embed="rId6"/>
            <a:stretch>
              <a:fillRect l="0" t="0" r="0" b="0"/>
            </a:stretch>
          </a:blipFill>
        </p:spPr>
      </p:sp>
      <p:sp>
        <p:nvSpPr>
          <p:cNvPr name="Freeform 9" id="9"/>
          <p:cNvSpPr/>
          <p:nvPr/>
        </p:nvSpPr>
        <p:spPr>
          <a:xfrm flipH="false" flipV="false" rot="0">
            <a:off x="14830676" y="1357900"/>
            <a:ext cx="830400" cy="866504"/>
          </a:xfrm>
          <a:custGeom>
            <a:avLst/>
            <a:gdLst/>
            <a:ahLst/>
            <a:cxnLst/>
            <a:rect r="r" b="b" t="t" l="l"/>
            <a:pathLst>
              <a:path h="866504" w="830400">
                <a:moveTo>
                  <a:pt x="0" y="0"/>
                </a:moveTo>
                <a:lnTo>
                  <a:pt x="830400" y="0"/>
                </a:lnTo>
                <a:lnTo>
                  <a:pt x="830400" y="866504"/>
                </a:lnTo>
                <a:lnTo>
                  <a:pt x="0" y="866504"/>
                </a:lnTo>
                <a:lnTo>
                  <a:pt x="0" y="0"/>
                </a:lnTo>
                <a:close/>
              </a:path>
            </a:pathLst>
          </a:custGeom>
          <a:blipFill>
            <a:blip r:embed="rId7"/>
            <a:stretch>
              <a:fillRect l="0" t="0" r="0" b="0"/>
            </a:stretch>
          </a:blipFill>
        </p:spPr>
      </p:sp>
      <p:sp>
        <p:nvSpPr>
          <p:cNvPr name="Freeform 10" id="10"/>
          <p:cNvSpPr/>
          <p:nvPr/>
        </p:nvSpPr>
        <p:spPr>
          <a:xfrm flipH="false" flipV="false" rot="0">
            <a:off x="609600" y="2101750"/>
            <a:ext cx="830400" cy="866504"/>
          </a:xfrm>
          <a:custGeom>
            <a:avLst/>
            <a:gdLst/>
            <a:ahLst/>
            <a:cxnLst/>
            <a:rect r="r" b="b" t="t" l="l"/>
            <a:pathLst>
              <a:path h="866504" w="830400">
                <a:moveTo>
                  <a:pt x="0" y="0"/>
                </a:moveTo>
                <a:lnTo>
                  <a:pt x="830400" y="0"/>
                </a:lnTo>
                <a:lnTo>
                  <a:pt x="830400" y="866504"/>
                </a:lnTo>
                <a:lnTo>
                  <a:pt x="0" y="866504"/>
                </a:lnTo>
                <a:lnTo>
                  <a:pt x="0" y="0"/>
                </a:lnTo>
                <a:close/>
              </a:path>
            </a:pathLst>
          </a:custGeom>
          <a:blipFill>
            <a:blip r:embed="rId8"/>
            <a:stretch>
              <a:fillRect l="0" t="0" r="0" b="0"/>
            </a:stretch>
          </a:blipFill>
        </p:spPr>
      </p:sp>
      <p:sp>
        <p:nvSpPr>
          <p:cNvPr name="Freeform 11" id="11"/>
          <p:cNvSpPr/>
          <p:nvPr/>
        </p:nvSpPr>
        <p:spPr>
          <a:xfrm flipH="true" flipV="false" rot="0">
            <a:off x="16442600" y="4639850"/>
            <a:ext cx="830400" cy="866504"/>
          </a:xfrm>
          <a:custGeom>
            <a:avLst/>
            <a:gdLst/>
            <a:ahLst/>
            <a:cxnLst/>
            <a:rect r="r" b="b" t="t" l="l"/>
            <a:pathLst>
              <a:path h="866504" w="830400">
                <a:moveTo>
                  <a:pt x="830400" y="0"/>
                </a:moveTo>
                <a:lnTo>
                  <a:pt x="0" y="0"/>
                </a:lnTo>
                <a:lnTo>
                  <a:pt x="0" y="866504"/>
                </a:lnTo>
                <a:lnTo>
                  <a:pt x="830400" y="866504"/>
                </a:lnTo>
                <a:lnTo>
                  <a:pt x="830400" y="0"/>
                </a:lnTo>
                <a:close/>
              </a:path>
            </a:pathLst>
          </a:custGeom>
          <a:blipFill>
            <a:blip r:embed="rId9"/>
            <a:stretch>
              <a:fillRect l="0" t="0" r="0" b="0"/>
            </a:stretch>
          </a:blipFill>
        </p:spPr>
      </p:sp>
      <p:sp>
        <p:nvSpPr>
          <p:cNvPr name="Freeform 12" id="12"/>
          <p:cNvSpPr/>
          <p:nvPr/>
        </p:nvSpPr>
        <p:spPr>
          <a:xfrm flipH="false" flipV="false" rot="0">
            <a:off x="11546361" y="8887726"/>
            <a:ext cx="3130200" cy="633309"/>
          </a:xfrm>
          <a:custGeom>
            <a:avLst/>
            <a:gdLst/>
            <a:ahLst/>
            <a:cxnLst/>
            <a:rect r="r" b="b" t="t" l="l"/>
            <a:pathLst>
              <a:path h="633309" w="3130200">
                <a:moveTo>
                  <a:pt x="0" y="0"/>
                </a:moveTo>
                <a:lnTo>
                  <a:pt x="3130200" y="0"/>
                </a:lnTo>
                <a:lnTo>
                  <a:pt x="3130200" y="633309"/>
                </a:lnTo>
                <a:lnTo>
                  <a:pt x="0" y="633309"/>
                </a:lnTo>
                <a:lnTo>
                  <a:pt x="0" y="0"/>
                </a:lnTo>
                <a:close/>
              </a:path>
            </a:pathLst>
          </a:custGeom>
          <a:blipFill>
            <a:blip r:embed="rId10"/>
            <a:stretch>
              <a:fillRect l="-224790" t="0" r="-4" b="0"/>
            </a:stretch>
          </a:blipFill>
        </p:spPr>
      </p:sp>
      <p:sp>
        <p:nvSpPr>
          <p:cNvPr name="Freeform 13" id="13"/>
          <p:cNvSpPr/>
          <p:nvPr/>
        </p:nvSpPr>
        <p:spPr>
          <a:xfrm flipH="false" flipV="false" rot="0">
            <a:off x="8946532" y="6679808"/>
            <a:ext cx="2018295" cy="826940"/>
          </a:xfrm>
          <a:custGeom>
            <a:avLst/>
            <a:gdLst/>
            <a:ahLst/>
            <a:cxnLst/>
            <a:rect r="r" b="b" t="t" l="l"/>
            <a:pathLst>
              <a:path h="826940" w="2018295">
                <a:moveTo>
                  <a:pt x="0" y="0"/>
                </a:moveTo>
                <a:lnTo>
                  <a:pt x="2018295" y="0"/>
                </a:lnTo>
                <a:lnTo>
                  <a:pt x="2018295" y="826941"/>
                </a:lnTo>
                <a:lnTo>
                  <a:pt x="0" y="826941"/>
                </a:lnTo>
                <a:lnTo>
                  <a:pt x="0" y="0"/>
                </a:lnTo>
                <a:close/>
              </a:path>
            </a:pathLst>
          </a:custGeom>
          <a:blipFill>
            <a:blip r:embed="rId11"/>
            <a:stretch>
              <a:fillRect l="0" t="0" r="0" b="0"/>
            </a:stretch>
          </a:blipFill>
        </p:spPr>
      </p:sp>
      <p:sp>
        <p:nvSpPr>
          <p:cNvPr name="Freeform 14" id="14"/>
          <p:cNvSpPr/>
          <p:nvPr/>
        </p:nvSpPr>
        <p:spPr>
          <a:xfrm flipH="false" flipV="false" rot="0">
            <a:off x="10201898" y="8381374"/>
            <a:ext cx="2528471" cy="1712830"/>
          </a:xfrm>
          <a:custGeom>
            <a:avLst/>
            <a:gdLst/>
            <a:ahLst/>
            <a:cxnLst/>
            <a:rect r="r" b="b" t="t" l="l"/>
            <a:pathLst>
              <a:path h="1712830" w="2528471">
                <a:moveTo>
                  <a:pt x="0" y="0"/>
                </a:moveTo>
                <a:lnTo>
                  <a:pt x="2528471" y="0"/>
                </a:lnTo>
                <a:lnTo>
                  <a:pt x="2528471" y="1712829"/>
                </a:lnTo>
                <a:lnTo>
                  <a:pt x="0" y="1712829"/>
                </a:lnTo>
                <a:lnTo>
                  <a:pt x="0" y="0"/>
                </a:lnTo>
                <a:close/>
              </a:path>
            </a:pathLst>
          </a:custGeom>
          <a:blipFill>
            <a:blip r:embed="rId12"/>
            <a:stretch>
              <a:fillRect l="0" t="0" r="0" b="0"/>
            </a:stretch>
          </a:blipFill>
        </p:spPr>
      </p:sp>
      <p:sp>
        <p:nvSpPr>
          <p:cNvPr name="Freeform 15" id="15"/>
          <p:cNvSpPr/>
          <p:nvPr/>
        </p:nvSpPr>
        <p:spPr>
          <a:xfrm flipH="false" flipV="false" rot="0">
            <a:off x="11945267" y="6601765"/>
            <a:ext cx="2332394" cy="1712830"/>
          </a:xfrm>
          <a:custGeom>
            <a:avLst/>
            <a:gdLst/>
            <a:ahLst/>
            <a:cxnLst/>
            <a:rect r="r" b="b" t="t" l="l"/>
            <a:pathLst>
              <a:path h="1712830" w="2332394">
                <a:moveTo>
                  <a:pt x="0" y="0"/>
                </a:moveTo>
                <a:lnTo>
                  <a:pt x="2332393" y="0"/>
                </a:lnTo>
                <a:lnTo>
                  <a:pt x="2332393" y="1712830"/>
                </a:lnTo>
                <a:lnTo>
                  <a:pt x="0" y="1712830"/>
                </a:lnTo>
                <a:lnTo>
                  <a:pt x="0" y="0"/>
                </a:lnTo>
                <a:close/>
              </a:path>
            </a:pathLst>
          </a:custGeom>
          <a:blipFill>
            <a:blip r:embed="rId13"/>
            <a:stretch>
              <a:fillRect l="0" t="0" r="0" b="0"/>
            </a:stretch>
          </a:blipFill>
        </p:spPr>
      </p:sp>
      <p:sp>
        <p:nvSpPr>
          <p:cNvPr name="Freeform 16" id="16"/>
          <p:cNvSpPr/>
          <p:nvPr/>
        </p:nvSpPr>
        <p:spPr>
          <a:xfrm flipH="false" flipV="false" rot="0">
            <a:off x="6188350" y="7142336"/>
            <a:ext cx="3299676" cy="2545257"/>
          </a:xfrm>
          <a:custGeom>
            <a:avLst/>
            <a:gdLst/>
            <a:ahLst/>
            <a:cxnLst/>
            <a:rect r="r" b="b" t="t" l="l"/>
            <a:pathLst>
              <a:path h="2545257" w="3299676">
                <a:moveTo>
                  <a:pt x="0" y="0"/>
                </a:moveTo>
                <a:lnTo>
                  <a:pt x="3299676" y="0"/>
                </a:lnTo>
                <a:lnTo>
                  <a:pt x="3299676" y="2545257"/>
                </a:lnTo>
                <a:lnTo>
                  <a:pt x="0" y="2545257"/>
                </a:lnTo>
                <a:lnTo>
                  <a:pt x="0" y="0"/>
                </a:lnTo>
                <a:close/>
              </a:path>
            </a:pathLst>
          </a:custGeom>
          <a:blipFill>
            <a:blip r:embed="rId14"/>
            <a:stretch>
              <a:fillRect l="0" t="0" r="0" b="0"/>
            </a:stretch>
          </a:blipFill>
        </p:spPr>
      </p:sp>
      <p:sp>
        <p:nvSpPr>
          <p:cNvPr name="Freeform 17" id="17"/>
          <p:cNvSpPr/>
          <p:nvPr/>
        </p:nvSpPr>
        <p:spPr>
          <a:xfrm flipH="false" flipV="false" rot="0">
            <a:off x="8234912" y="6887804"/>
            <a:ext cx="1574924" cy="1145400"/>
          </a:xfrm>
          <a:custGeom>
            <a:avLst/>
            <a:gdLst/>
            <a:ahLst/>
            <a:cxnLst/>
            <a:rect r="r" b="b" t="t" l="l"/>
            <a:pathLst>
              <a:path h="1145400" w="1574924">
                <a:moveTo>
                  <a:pt x="0" y="0"/>
                </a:moveTo>
                <a:lnTo>
                  <a:pt x="1574924" y="0"/>
                </a:lnTo>
                <a:lnTo>
                  <a:pt x="1574924" y="1145400"/>
                </a:lnTo>
                <a:lnTo>
                  <a:pt x="0" y="1145400"/>
                </a:lnTo>
                <a:lnTo>
                  <a:pt x="0" y="0"/>
                </a:lnTo>
                <a:close/>
              </a:path>
            </a:pathLst>
          </a:custGeom>
          <a:blipFill>
            <a:blip r:embed="rId15"/>
            <a:stretch>
              <a:fillRect l="0" t="0" r="0" b="0"/>
            </a:stretch>
          </a:blipFill>
        </p:spPr>
      </p:sp>
      <p:sp>
        <p:nvSpPr>
          <p:cNvPr name="Freeform 18" id="18"/>
          <p:cNvSpPr/>
          <p:nvPr/>
        </p:nvSpPr>
        <p:spPr>
          <a:xfrm flipH="false" flipV="false" rot="0">
            <a:off x="15002921" y="8143608"/>
            <a:ext cx="2270079" cy="1950598"/>
          </a:xfrm>
          <a:custGeom>
            <a:avLst/>
            <a:gdLst/>
            <a:ahLst/>
            <a:cxnLst/>
            <a:rect r="r" b="b" t="t" l="l"/>
            <a:pathLst>
              <a:path h="1950598" w="2270079">
                <a:moveTo>
                  <a:pt x="0" y="0"/>
                </a:moveTo>
                <a:lnTo>
                  <a:pt x="2270079" y="0"/>
                </a:lnTo>
                <a:lnTo>
                  <a:pt x="2270079" y="1950598"/>
                </a:lnTo>
                <a:lnTo>
                  <a:pt x="0" y="1950598"/>
                </a:lnTo>
                <a:lnTo>
                  <a:pt x="0" y="0"/>
                </a:lnTo>
                <a:close/>
              </a:path>
            </a:pathLst>
          </a:custGeom>
          <a:blipFill>
            <a:blip r:embed="rId16"/>
            <a:stretch>
              <a:fillRect l="0" t="0" r="0" b="0"/>
            </a:stretch>
          </a:blipFill>
        </p:spPr>
      </p:sp>
      <p:sp>
        <p:nvSpPr>
          <p:cNvPr name="Freeform 19" id="19"/>
          <p:cNvSpPr/>
          <p:nvPr/>
        </p:nvSpPr>
        <p:spPr>
          <a:xfrm flipH="false" flipV="false" rot="0">
            <a:off x="15258735" y="6020704"/>
            <a:ext cx="1726202" cy="2081712"/>
          </a:xfrm>
          <a:custGeom>
            <a:avLst/>
            <a:gdLst/>
            <a:ahLst/>
            <a:cxnLst/>
            <a:rect r="r" b="b" t="t" l="l"/>
            <a:pathLst>
              <a:path h="2081712" w="1726202">
                <a:moveTo>
                  <a:pt x="0" y="0"/>
                </a:moveTo>
                <a:lnTo>
                  <a:pt x="1726202" y="0"/>
                </a:lnTo>
                <a:lnTo>
                  <a:pt x="1726202" y="2081712"/>
                </a:lnTo>
                <a:lnTo>
                  <a:pt x="0" y="2081712"/>
                </a:lnTo>
                <a:lnTo>
                  <a:pt x="0" y="0"/>
                </a:lnTo>
                <a:close/>
              </a:path>
            </a:pathLst>
          </a:custGeom>
          <a:blipFill>
            <a:blip r:embed="rId17"/>
            <a:stretch>
              <a:fillRect l="-2" t="0" r="-2" b="0"/>
            </a:stretch>
          </a:blipFill>
        </p:spPr>
      </p:sp>
    </p:spTree>
  </p:cSld>
  <p:clrMapOvr>
    <a:masterClrMapping/>
  </p:clrMapOvr>
</p:sld>
</file>

<file path=ppt/slides/slide2.xml><?xml version="1.0" encoding="utf-8"?>
<p:sld xmlns:p="http://schemas.openxmlformats.org/presentationml/2006/main" xmlns:a="http://schemas.openxmlformats.org/drawingml/2006/main">
  <p:cSld>
    <p:bg>
      <p:bgPr>
        <a:solidFill>
          <a:srgbClr val="FAD9BE"/>
        </a:solidFill>
      </p:bgPr>
    </p:bg>
    <p:spTree>
      <p:nvGrpSpPr>
        <p:cNvPr id="1" name=""/>
        <p:cNvGrpSpPr/>
        <p:nvPr/>
      </p:nvGrpSpPr>
      <p:grpSpPr>
        <a:xfrm>
          <a:off x="0" y="0"/>
          <a:ext cx="0" cy="0"/>
          <a:chOff x="0" y="0"/>
          <a:chExt cx="0" cy="0"/>
        </a:xfrm>
      </p:grpSpPr>
      <p:sp>
        <p:nvSpPr>
          <p:cNvPr name="TextBox 2" id="2"/>
          <p:cNvSpPr txBox="true"/>
          <p:nvPr/>
        </p:nvSpPr>
        <p:spPr>
          <a:xfrm rot="0">
            <a:off x="10052415" y="1103062"/>
            <a:ext cx="6081150" cy="1095375"/>
          </a:xfrm>
          <a:prstGeom prst="rect">
            <a:avLst/>
          </a:prstGeom>
        </p:spPr>
        <p:txBody>
          <a:bodyPr anchor="t" rtlCol="false" tIns="0" lIns="0" bIns="0" rIns="0">
            <a:spAutoFit/>
          </a:bodyPr>
          <a:lstStyle/>
          <a:p>
            <a:pPr algn="ctr">
              <a:lnSpc>
                <a:spcPts val="8400"/>
              </a:lnSpc>
            </a:pPr>
            <a:r>
              <a:rPr lang="en-US" sz="7000">
                <a:solidFill>
                  <a:srgbClr val="FFFFFF"/>
                </a:solidFill>
                <a:latin typeface="Arimo"/>
              </a:rPr>
              <a:t>Lesson Plan</a:t>
            </a:r>
          </a:p>
        </p:txBody>
      </p:sp>
      <p:sp>
        <p:nvSpPr>
          <p:cNvPr name="TextBox 3" id="3"/>
          <p:cNvSpPr txBox="true"/>
          <p:nvPr/>
        </p:nvSpPr>
        <p:spPr>
          <a:xfrm rot="0">
            <a:off x="282399" y="352425"/>
            <a:ext cx="18005601" cy="9763125"/>
          </a:xfrm>
          <a:prstGeom prst="rect">
            <a:avLst/>
          </a:prstGeom>
        </p:spPr>
        <p:txBody>
          <a:bodyPr anchor="t" rtlCol="false" tIns="0" lIns="0" bIns="0" rIns="0">
            <a:spAutoFit/>
          </a:bodyPr>
          <a:lstStyle/>
          <a:p>
            <a:pPr>
              <a:lnSpc>
                <a:spcPts val="1384"/>
              </a:lnSpc>
              <a:spcBef>
                <a:spcPct val="0"/>
              </a:spcBef>
            </a:pPr>
            <a:r>
              <a:rPr lang="en-US" sz="1154">
                <a:solidFill>
                  <a:srgbClr val="000000"/>
                </a:solidFill>
                <a:latin typeface="Open Sans"/>
              </a:rPr>
              <a:t>Course: Trinity GESE Grade 1 Prep</a:t>
            </a:r>
          </a:p>
          <a:p>
            <a:pPr>
              <a:lnSpc>
                <a:spcPts val="1384"/>
              </a:lnSpc>
              <a:spcBef>
                <a:spcPct val="0"/>
              </a:spcBef>
            </a:pPr>
            <a:r>
              <a:rPr lang="en-US" sz="1154">
                <a:solidFill>
                  <a:srgbClr val="000000"/>
                </a:solidFill>
                <a:latin typeface="Open Sans"/>
              </a:rPr>
              <a:t>Lesson 5: Dream House Delight</a:t>
            </a:r>
          </a:p>
          <a:p>
            <a:pPr>
              <a:lnSpc>
                <a:spcPts val="1384"/>
              </a:lnSpc>
              <a:spcBef>
                <a:spcPct val="0"/>
              </a:spcBef>
            </a:pPr>
          </a:p>
          <a:p>
            <a:pPr>
              <a:lnSpc>
                <a:spcPts val="1384"/>
              </a:lnSpc>
              <a:spcBef>
                <a:spcPct val="0"/>
              </a:spcBef>
            </a:pPr>
            <a:r>
              <a:rPr lang="en-US" sz="1154">
                <a:solidFill>
                  <a:srgbClr val="000000"/>
                </a:solidFill>
                <a:latin typeface="Open Sans"/>
              </a:rPr>
              <a:t>## Course Duration: 16 lessons</a:t>
            </a:r>
          </a:p>
          <a:p>
            <a:pPr>
              <a:lnSpc>
                <a:spcPts val="1384"/>
              </a:lnSpc>
              <a:spcBef>
                <a:spcPct val="0"/>
              </a:spcBef>
            </a:pPr>
            <a:r>
              <a:rPr lang="en-US" sz="1154">
                <a:solidFill>
                  <a:srgbClr val="000000"/>
                </a:solidFill>
                <a:latin typeface="Open Sans"/>
              </a:rPr>
              <a:t>## Lesson Duration: 1.5 hours per lesson</a:t>
            </a:r>
          </a:p>
          <a:p>
            <a:pPr>
              <a:lnSpc>
                <a:spcPts val="1384"/>
              </a:lnSpc>
              <a:spcBef>
                <a:spcPct val="0"/>
              </a:spcBef>
            </a:pPr>
            <a:r>
              <a:rPr lang="en-US" sz="1154">
                <a:solidFill>
                  <a:srgbClr val="000000"/>
                </a:solidFill>
                <a:latin typeface="Open Sans"/>
              </a:rPr>
              <a:t>## Age: ESL aged 6 to 8</a:t>
            </a:r>
          </a:p>
          <a:p>
            <a:pPr>
              <a:lnSpc>
                <a:spcPts val="1384"/>
              </a:lnSpc>
              <a:spcBef>
                <a:spcPct val="0"/>
              </a:spcBef>
            </a:pPr>
            <a:r>
              <a:rPr lang="en-US" sz="1154">
                <a:solidFill>
                  <a:srgbClr val="000000"/>
                </a:solidFill>
                <a:latin typeface="Open Sans"/>
              </a:rPr>
              <a:t>## Class Size: 8 – 12</a:t>
            </a:r>
          </a:p>
          <a:p>
            <a:pPr>
              <a:lnSpc>
                <a:spcPts val="1384"/>
              </a:lnSpc>
              <a:spcBef>
                <a:spcPct val="0"/>
              </a:spcBef>
            </a:pPr>
            <a:r>
              <a:rPr lang="en-US" sz="1154">
                <a:solidFill>
                  <a:srgbClr val="000000"/>
                </a:solidFill>
                <a:latin typeface="Open Sans"/>
              </a:rPr>
              <a:t>## Function: Describing my house</a:t>
            </a:r>
          </a:p>
          <a:p>
            <a:pPr>
              <a:lnSpc>
                <a:spcPts val="1384"/>
              </a:lnSpc>
              <a:spcBef>
                <a:spcPct val="0"/>
              </a:spcBef>
            </a:pPr>
          </a:p>
          <a:p>
            <a:pPr>
              <a:lnSpc>
                <a:spcPts val="1384"/>
              </a:lnSpc>
              <a:spcBef>
                <a:spcPct val="0"/>
              </a:spcBef>
            </a:pPr>
            <a:r>
              <a:rPr lang="en-US" sz="1154">
                <a:solidFill>
                  <a:srgbClr val="000000"/>
                </a:solidFill>
                <a:latin typeface="Open Sans"/>
              </a:rPr>
              <a:t>## Materials List:</a:t>
            </a:r>
          </a:p>
          <a:p>
            <a:pPr>
              <a:lnSpc>
                <a:spcPts val="1384"/>
              </a:lnSpc>
              <a:spcBef>
                <a:spcPct val="0"/>
              </a:spcBef>
            </a:pPr>
            <a:r>
              <a:rPr lang="en-US" sz="1154">
                <a:solidFill>
                  <a:srgbClr val="000000"/>
                </a:solidFill>
                <a:latin typeface="Open Sans"/>
              </a:rPr>
              <a:t>1. Lesson PowerPoint</a:t>
            </a:r>
          </a:p>
          <a:p>
            <a:pPr>
              <a:lnSpc>
                <a:spcPts val="1384"/>
              </a:lnSpc>
              <a:spcBef>
                <a:spcPct val="0"/>
              </a:spcBef>
            </a:pPr>
            <a:r>
              <a:rPr lang="en-US" sz="1154">
                <a:solidFill>
                  <a:srgbClr val="000000"/>
                </a:solidFill>
                <a:latin typeface="Open Sans"/>
              </a:rPr>
              <a:t>2. Lesson Worksheet</a:t>
            </a:r>
          </a:p>
          <a:p>
            <a:pPr>
              <a:lnSpc>
                <a:spcPts val="1384"/>
              </a:lnSpc>
              <a:spcBef>
                <a:spcPct val="0"/>
              </a:spcBef>
            </a:pPr>
            <a:r>
              <a:rPr lang="en-US" sz="1154">
                <a:solidFill>
                  <a:srgbClr val="000000"/>
                </a:solidFill>
                <a:latin typeface="Open Sans"/>
              </a:rPr>
              <a:t>3. Pictures of household rooms and objects (windows, beds, shelves, cupboards, tables, chairs, doors)</a:t>
            </a:r>
          </a:p>
          <a:p>
            <a:pPr>
              <a:lnSpc>
                <a:spcPts val="1384"/>
              </a:lnSpc>
              <a:spcBef>
                <a:spcPct val="0"/>
              </a:spcBef>
            </a:pPr>
          </a:p>
          <a:p>
            <a:pPr>
              <a:lnSpc>
                <a:spcPts val="1384"/>
              </a:lnSpc>
              <a:spcBef>
                <a:spcPct val="0"/>
              </a:spcBef>
            </a:pPr>
            <a:r>
              <a:rPr lang="en-US" sz="1154">
                <a:solidFill>
                  <a:srgbClr val="000000"/>
                </a:solidFill>
                <a:latin typeface="Open Sans"/>
              </a:rPr>
              <a:t>## Target Language:</a:t>
            </a:r>
          </a:p>
          <a:p>
            <a:pPr>
              <a:lnSpc>
                <a:spcPts val="1384"/>
              </a:lnSpc>
              <a:spcBef>
                <a:spcPct val="0"/>
              </a:spcBef>
            </a:pPr>
            <a:r>
              <a:rPr lang="en-US" sz="1154">
                <a:solidFill>
                  <a:srgbClr val="000000"/>
                </a:solidFill>
                <a:latin typeface="Open Sans"/>
              </a:rPr>
              <a:t>- What’s this? It’s …</a:t>
            </a:r>
          </a:p>
          <a:p>
            <a:pPr>
              <a:lnSpc>
                <a:spcPts val="1384"/>
              </a:lnSpc>
              <a:spcBef>
                <a:spcPct val="0"/>
              </a:spcBef>
            </a:pPr>
            <a:r>
              <a:rPr lang="en-US" sz="1154">
                <a:solidFill>
                  <a:srgbClr val="000000"/>
                </a:solidFill>
                <a:latin typeface="Open Sans"/>
              </a:rPr>
              <a:t>- What are these? They’re …</a:t>
            </a:r>
          </a:p>
          <a:p>
            <a:pPr>
              <a:lnSpc>
                <a:spcPts val="1384"/>
              </a:lnSpc>
              <a:spcBef>
                <a:spcPct val="0"/>
              </a:spcBef>
            </a:pPr>
            <a:r>
              <a:rPr lang="en-US" sz="1154">
                <a:solidFill>
                  <a:srgbClr val="000000"/>
                </a:solidFill>
                <a:latin typeface="Open Sans"/>
              </a:rPr>
              <a:t>- Show and tell: This is… There is/are… in ….</a:t>
            </a:r>
          </a:p>
          <a:p>
            <a:pPr>
              <a:lnSpc>
                <a:spcPts val="1384"/>
              </a:lnSpc>
              <a:spcBef>
                <a:spcPct val="0"/>
              </a:spcBef>
            </a:pPr>
            <a:r>
              <a:rPr lang="en-US" sz="1154">
                <a:solidFill>
                  <a:srgbClr val="000000"/>
                </a:solidFill>
                <a:latin typeface="Open Sans"/>
              </a:rPr>
              <a:t>- Singular and plural: windows, beds, shelves, cupboards, tables, chairs, doors</a:t>
            </a:r>
          </a:p>
          <a:p>
            <a:pPr>
              <a:lnSpc>
                <a:spcPts val="1384"/>
              </a:lnSpc>
              <a:spcBef>
                <a:spcPct val="0"/>
              </a:spcBef>
            </a:pPr>
            <a:r>
              <a:rPr lang="en-US" sz="1154">
                <a:solidFill>
                  <a:srgbClr val="000000"/>
                </a:solidFill>
                <a:latin typeface="Open Sans"/>
              </a:rPr>
              <a:t>- extension vocabulary: big (spacious), small (compact), beautiful, cosy, clean, messy, bright, colourful, comfortable</a:t>
            </a:r>
          </a:p>
          <a:p>
            <a:pPr>
              <a:lnSpc>
                <a:spcPts val="1384"/>
              </a:lnSpc>
              <a:spcBef>
                <a:spcPct val="0"/>
              </a:spcBef>
            </a:pPr>
          </a:p>
          <a:p>
            <a:pPr>
              <a:lnSpc>
                <a:spcPts val="1384"/>
              </a:lnSpc>
              <a:spcBef>
                <a:spcPct val="0"/>
              </a:spcBef>
            </a:pPr>
            <a:r>
              <a:rPr lang="en-US" sz="1154">
                <a:solidFill>
                  <a:srgbClr val="000000"/>
                </a:solidFill>
                <a:latin typeface="Open Sans"/>
              </a:rPr>
              <a:t># Lesson Procedure:</a:t>
            </a:r>
          </a:p>
          <a:p>
            <a:pPr>
              <a:lnSpc>
                <a:spcPts val="1384"/>
              </a:lnSpc>
              <a:spcBef>
                <a:spcPct val="0"/>
              </a:spcBef>
            </a:pPr>
          </a:p>
          <a:p>
            <a:pPr>
              <a:lnSpc>
                <a:spcPts val="1384"/>
              </a:lnSpc>
              <a:spcBef>
                <a:spcPct val="0"/>
              </a:spcBef>
            </a:pPr>
            <a:r>
              <a:rPr lang="en-US" sz="1154">
                <a:solidFill>
                  <a:srgbClr val="000000"/>
                </a:solidFill>
                <a:latin typeface="Open Sans"/>
              </a:rPr>
              <a:t>## 1. Warm-up (10 mins)</a:t>
            </a:r>
          </a:p>
          <a:p>
            <a:pPr>
              <a:lnSpc>
                <a:spcPts val="1384"/>
              </a:lnSpc>
              <a:spcBef>
                <a:spcPct val="0"/>
              </a:spcBef>
            </a:pPr>
            <a:r>
              <a:rPr lang="en-US" sz="1154">
                <a:solidFill>
                  <a:srgbClr val="000000"/>
                </a:solidFill>
                <a:latin typeface="Open Sans"/>
              </a:rPr>
              <a:t>Begin the lesson with an energetic greeting. Using the Lesson PowerPoint, introduce the topic and target language. Prompt students to listen and repeat phrases like "What's this? It's a...", "What are these? They're..." to practice pronunciation.</a:t>
            </a:r>
          </a:p>
          <a:p>
            <a:pPr>
              <a:lnSpc>
                <a:spcPts val="1384"/>
              </a:lnSpc>
              <a:spcBef>
                <a:spcPct val="0"/>
              </a:spcBef>
            </a:pPr>
          </a:p>
          <a:p>
            <a:pPr>
              <a:lnSpc>
                <a:spcPts val="1384"/>
              </a:lnSpc>
              <a:spcBef>
                <a:spcPct val="0"/>
              </a:spcBef>
            </a:pPr>
            <a:r>
              <a:rPr lang="en-US" sz="1154">
                <a:solidFill>
                  <a:srgbClr val="000000"/>
                </a:solidFill>
                <a:latin typeface="Open Sans"/>
              </a:rPr>
              <a:t>## 2. Vocabulary Introduction (10 mins)</a:t>
            </a:r>
          </a:p>
          <a:p>
            <a:pPr>
              <a:lnSpc>
                <a:spcPts val="1384"/>
              </a:lnSpc>
              <a:spcBef>
                <a:spcPct val="0"/>
              </a:spcBef>
            </a:pPr>
            <a:r>
              <a:rPr lang="en-US" sz="1154">
                <a:solidFill>
                  <a:srgbClr val="000000"/>
                </a:solidFill>
                <a:latin typeface="Open Sans"/>
              </a:rPr>
              <a:t>Utilise the Lesson PowerPoint to introduce the vocabulary of the lesson in the target language. Display pictures of different rooms and objects one by one and say their names aloud. Encourage students to repeat after you.</a:t>
            </a:r>
          </a:p>
          <a:p>
            <a:pPr>
              <a:lnSpc>
                <a:spcPts val="1384"/>
              </a:lnSpc>
              <a:spcBef>
                <a:spcPct val="0"/>
              </a:spcBef>
            </a:pPr>
          </a:p>
          <a:p>
            <a:pPr>
              <a:lnSpc>
                <a:spcPts val="1384"/>
              </a:lnSpc>
              <a:spcBef>
                <a:spcPct val="0"/>
              </a:spcBef>
            </a:pPr>
            <a:r>
              <a:rPr lang="en-US" sz="1154">
                <a:solidFill>
                  <a:srgbClr val="000000"/>
                </a:solidFill>
                <a:latin typeface="Open Sans"/>
              </a:rPr>
              <a:t>## 3. Activity 1 (10 mins)</a:t>
            </a:r>
          </a:p>
          <a:p>
            <a:pPr>
              <a:lnSpc>
                <a:spcPts val="1384"/>
              </a:lnSpc>
              <a:spcBef>
                <a:spcPct val="0"/>
              </a:spcBef>
            </a:pPr>
            <a:r>
              <a:rPr lang="en-US" sz="1154">
                <a:solidFill>
                  <a:srgbClr val="000000"/>
                </a:solidFill>
                <a:latin typeface="Open Sans"/>
              </a:rPr>
              <a:t>Initiate a 'Room and Objects Matching' game. Display pictures of rooms and objects separately. Students must match the objects with the rooms they would put them in, using the target language "What’s this? It’s …".</a:t>
            </a:r>
          </a:p>
          <a:p>
            <a:pPr>
              <a:lnSpc>
                <a:spcPts val="1384"/>
              </a:lnSpc>
              <a:spcBef>
                <a:spcPct val="0"/>
              </a:spcBef>
            </a:pPr>
          </a:p>
          <a:p>
            <a:pPr>
              <a:lnSpc>
                <a:spcPts val="1384"/>
              </a:lnSpc>
              <a:spcBef>
                <a:spcPct val="0"/>
              </a:spcBef>
            </a:pPr>
            <a:r>
              <a:rPr lang="en-US" sz="1154">
                <a:solidFill>
                  <a:srgbClr val="000000"/>
                </a:solidFill>
                <a:latin typeface="Open Sans"/>
              </a:rPr>
              <a:t>## 4. Dialogue Practice 1 (15 mins)</a:t>
            </a:r>
          </a:p>
          <a:p>
            <a:pPr>
              <a:lnSpc>
                <a:spcPts val="1384"/>
              </a:lnSpc>
              <a:spcBef>
                <a:spcPct val="0"/>
              </a:spcBef>
            </a:pPr>
            <a:r>
              <a:rPr lang="en-US" sz="1154">
                <a:solidFill>
                  <a:srgbClr val="000000"/>
                </a:solidFill>
                <a:latin typeface="Open Sans"/>
              </a:rPr>
              <a:t>**Part 1:** Pair up students and distribute a set of room and object picture cards to each pair. Ask them to practice the dialogue, "What’s this? It’s …" using the pictures on the cards.</a:t>
            </a:r>
          </a:p>
          <a:p>
            <a:pPr>
              <a:lnSpc>
                <a:spcPts val="1384"/>
              </a:lnSpc>
              <a:spcBef>
                <a:spcPct val="0"/>
              </a:spcBef>
            </a:pPr>
            <a:r>
              <a:rPr lang="en-US" sz="1154">
                <a:solidFill>
                  <a:srgbClr val="000000"/>
                </a:solidFill>
                <a:latin typeface="Open Sans"/>
              </a:rPr>
              <a:t>**Part 2:** Form small groups and encourage them to continue the dialogue practice with different picture cards. Provide correction and guidance as necessary.</a:t>
            </a:r>
          </a:p>
          <a:p>
            <a:pPr>
              <a:lnSpc>
                <a:spcPts val="1384"/>
              </a:lnSpc>
              <a:spcBef>
                <a:spcPct val="0"/>
              </a:spcBef>
            </a:pPr>
          </a:p>
          <a:p>
            <a:pPr>
              <a:lnSpc>
                <a:spcPts val="1384"/>
              </a:lnSpc>
              <a:spcBef>
                <a:spcPct val="0"/>
              </a:spcBef>
            </a:pPr>
            <a:r>
              <a:rPr lang="en-US" sz="1154">
                <a:solidFill>
                  <a:srgbClr val="000000"/>
                </a:solidFill>
                <a:latin typeface="Open Sans"/>
              </a:rPr>
              <a:t>## 5. Activity 2 (10 mins)</a:t>
            </a:r>
          </a:p>
          <a:p>
            <a:pPr>
              <a:lnSpc>
                <a:spcPts val="1384"/>
              </a:lnSpc>
              <a:spcBef>
                <a:spcPct val="0"/>
              </a:spcBef>
            </a:pPr>
            <a:r>
              <a:rPr lang="en-US" sz="1154">
                <a:solidFill>
                  <a:srgbClr val="000000"/>
                </a:solidFill>
                <a:latin typeface="Open Sans"/>
              </a:rPr>
              <a:t>Begin a 'Things in the Room' game. Display a picture of a room, students must identify the objects in the room using the target language "What are these? They’re …".</a:t>
            </a:r>
          </a:p>
          <a:p>
            <a:pPr>
              <a:lnSpc>
                <a:spcPts val="1384"/>
              </a:lnSpc>
              <a:spcBef>
                <a:spcPct val="0"/>
              </a:spcBef>
            </a:pPr>
          </a:p>
          <a:p>
            <a:pPr>
              <a:lnSpc>
                <a:spcPts val="1384"/>
              </a:lnSpc>
              <a:spcBef>
                <a:spcPct val="0"/>
              </a:spcBef>
            </a:pPr>
            <a:r>
              <a:rPr lang="en-US" sz="1154">
                <a:solidFill>
                  <a:srgbClr val="000000"/>
                </a:solidFill>
                <a:latin typeface="Open Sans"/>
              </a:rPr>
              <a:t>## 6. Dialogue Practice 2 (15 mins)</a:t>
            </a:r>
          </a:p>
          <a:p>
            <a:pPr>
              <a:lnSpc>
                <a:spcPts val="1384"/>
              </a:lnSpc>
              <a:spcBef>
                <a:spcPct val="0"/>
              </a:spcBef>
            </a:pPr>
            <a:r>
              <a:rPr lang="en-US" sz="1154">
                <a:solidFill>
                  <a:srgbClr val="000000"/>
                </a:solidFill>
                <a:latin typeface="Open Sans"/>
              </a:rPr>
              <a:t>**Part 1:** Pair the students again and distribute a new set of room and object picture cards to each pair. Instruct them to practice the dialogue, "What are these? They’re …" using the pictures on the cards.</a:t>
            </a:r>
          </a:p>
          <a:p>
            <a:pPr>
              <a:lnSpc>
                <a:spcPts val="1384"/>
              </a:lnSpc>
              <a:spcBef>
                <a:spcPct val="0"/>
              </a:spcBef>
            </a:pPr>
            <a:r>
              <a:rPr lang="en-US" sz="1154">
                <a:solidFill>
                  <a:srgbClr val="000000"/>
                </a:solidFill>
                <a:latin typeface="Open Sans"/>
              </a:rPr>
              <a:t>**Part 2:** Form small groups and encourage them to continue the dialogue practice with different picture cards. Provide correction and guidance as necessary.</a:t>
            </a:r>
          </a:p>
          <a:p>
            <a:pPr>
              <a:lnSpc>
                <a:spcPts val="1384"/>
              </a:lnSpc>
              <a:spcBef>
                <a:spcPct val="0"/>
              </a:spcBef>
            </a:pPr>
          </a:p>
          <a:p>
            <a:pPr>
              <a:lnSpc>
                <a:spcPts val="1384"/>
              </a:lnSpc>
              <a:spcBef>
                <a:spcPct val="0"/>
              </a:spcBef>
            </a:pPr>
            <a:r>
              <a:rPr lang="en-US" sz="1154">
                <a:solidFill>
                  <a:srgbClr val="000000"/>
                </a:solidFill>
                <a:latin typeface="Open Sans"/>
              </a:rPr>
              <a:t>## 7. My Talking Time (10 mins)</a:t>
            </a:r>
          </a:p>
          <a:p>
            <a:pPr>
              <a:lnSpc>
                <a:spcPts val="1384"/>
              </a:lnSpc>
              <a:spcBef>
                <a:spcPct val="0"/>
              </a:spcBef>
            </a:pPr>
            <a:r>
              <a:rPr lang="en-US" sz="1154">
                <a:solidFill>
                  <a:srgbClr val="000000"/>
                </a:solidFill>
                <a:latin typeface="Open Sans"/>
              </a:rPr>
              <a:t>Instruct students to draw their dream house on a piece of paper and label the rooms and objects. Remind them to use all the vocabulary learned in Lesson 3 and 4. Encourage each student to stand up, show their drawing, and describe it using the target language "This is… There is/are… in …".</a:t>
            </a:r>
          </a:p>
          <a:p>
            <a:pPr>
              <a:lnSpc>
                <a:spcPts val="1384"/>
              </a:lnSpc>
              <a:spcBef>
                <a:spcPct val="0"/>
              </a:spcBef>
            </a:pPr>
          </a:p>
          <a:p>
            <a:pPr>
              <a:lnSpc>
                <a:spcPts val="1384"/>
              </a:lnSpc>
              <a:spcBef>
                <a:spcPct val="0"/>
              </a:spcBef>
            </a:pPr>
            <a:r>
              <a:rPr lang="en-US" sz="1154">
                <a:solidFill>
                  <a:srgbClr val="000000"/>
                </a:solidFill>
                <a:latin typeface="Open Sans"/>
              </a:rPr>
              <a:t>## 8. My Review Time (10 mins)</a:t>
            </a:r>
          </a:p>
          <a:p>
            <a:pPr>
              <a:lnSpc>
                <a:spcPts val="1384"/>
              </a:lnSpc>
              <a:spcBef>
                <a:spcPct val="0"/>
              </a:spcBef>
            </a:pPr>
            <a:r>
              <a:rPr lang="en-US" sz="1154">
                <a:solidFill>
                  <a:srgbClr val="000000"/>
                </a:solidFill>
                <a:latin typeface="Open Sans"/>
              </a:rPr>
              <a:t>Review the lesson by displaying different pictures and prompting the target questions, "What’s this? It’s …", "What are these? They’re …" to individual students. Encourage them to respond using the target language. Provide praise and correction as necessary.</a:t>
            </a:r>
          </a:p>
          <a:p>
            <a:pPr>
              <a:lnSpc>
                <a:spcPts val="1384"/>
              </a:lnSpc>
              <a:spcBef>
                <a:spcPct val="0"/>
              </a:spcBef>
            </a:pPr>
          </a:p>
          <a:p>
            <a:pPr>
              <a:lnSpc>
                <a:spcPts val="1384"/>
              </a:lnSpc>
              <a:spcBef>
                <a:spcPct val="0"/>
              </a:spcBef>
            </a:pPr>
            <a:r>
              <a:rPr lang="en-US" sz="1154">
                <a:solidFill>
                  <a:srgbClr val="000000"/>
                </a:solidFill>
                <a:latin typeface="Open Sans"/>
              </a:rPr>
              <a:t># Remarks:</a:t>
            </a:r>
          </a:p>
          <a:p>
            <a:pPr>
              <a:lnSpc>
                <a:spcPts val="1384"/>
              </a:lnSpc>
              <a:spcBef>
                <a:spcPct val="0"/>
              </a:spcBef>
            </a:pPr>
            <a:r>
              <a:rPr lang="en-US" sz="1154">
                <a:solidFill>
                  <a:srgbClr val="000000"/>
                </a:solidFill>
                <a:latin typeface="Open Sans"/>
              </a:rPr>
              <a:t>Teachers, please note that during the 'My Talking Time' activity, remind students that the dream house they share is not necessarily their actual home. This is important to respect the privacy of students. Additionally, remind all students to be a respectful audience during their classmates' presentations.</a:t>
            </a:r>
          </a:p>
          <a:p>
            <a:pPr>
              <a:lnSpc>
                <a:spcPts val="1384"/>
              </a:lnSpc>
              <a:spcBef>
                <a:spcPct val="0"/>
              </a:spcBef>
            </a:pPr>
          </a:p>
          <a:p>
            <a:pPr>
              <a:lnSpc>
                <a:spcPts val="1384"/>
              </a:lnSpc>
              <a:spcBef>
                <a:spcPct val="0"/>
              </a:spcBef>
            </a:pPr>
            <a:r>
              <a:rPr lang="en-US" sz="1154">
                <a:solidFill>
                  <a:srgbClr val="000000"/>
                </a:solidFill>
                <a:latin typeface="Open Sans"/>
              </a:rPr>
              <a:t>This plan aims to develop students' English language skills related to describing their dream houses. Activities are designed for the age and proficiency level, creating an engaging learning environment. The content aligns with the Trinity GESE Grade 1 exam requirements. The overall goal is to help students express themselves confidently in English. </a:t>
            </a:r>
          </a:p>
          <a:p>
            <a:pPr>
              <a:lnSpc>
                <a:spcPts val="1384"/>
              </a:lnSpc>
              <a:spcBef>
                <a:spcPct val="0"/>
              </a:spcBef>
            </a:pP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AD9BE"/>
        </a:solidFill>
      </p:bgPr>
    </p:bg>
    <p:spTree>
      <p:nvGrpSpPr>
        <p:cNvPr id="1" name=""/>
        <p:cNvGrpSpPr/>
        <p:nvPr/>
      </p:nvGrpSpPr>
      <p:grpSpPr>
        <a:xfrm>
          <a:off x="0" y="0"/>
          <a:ext cx="0" cy="0"/>
          <a:chOff x="0" y="0"/>
          <a:chExt cx="0" cy="0"/>
        </a:xfrm>
      </p:grpSpPr>
      <p:sp>
        <p:nvSpPr>
          <p:cNvPr name="Freeform 2" id="2"/>
          <p:cNvSpPr/>
          <p:nvPr/>
        </p:nvSpPr>
        <p:spPr>
          <a:xfrm flipH="false" flipV="false" rot="0">
            <a:off x="423838" y="406302"/>
            <a:ext cx="17332064" cy="9423234"/>
          </a:xfrm>
          <a:custGeom>
            <a:avLst/>
            <a:gdLst/>
            <a:ahLst/>
            <a:cxnLst/>
            <a:rect r="r" b="b" t="t" l="l"/>
            <a:pathLst>
              <a:path h="9423234" w="17332064">
                <a:moveTo>
                  <a:pt x="0" y="0"/>
                </a:moveTo>
                <a:lnTo>
                  <a:pt x="17332064" y="0"/>
                </a:lnTo>
                <a:lnTo>
                  <a:pt x="17332064" y="9423234"/>
                </a:lnTo>
                <a:lnTo>
                  <a:pt x="0" y="942323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4210357" y="2603816"/>
            <a:ext cx="830400" cy="866504"/>
          </a:xfrm>
          <a:custGeom>
            <a:avLst/>
            <a:gdLst/>
            <a:ahLst/>
            <a:cxnLst/>
            <a:rect r="r" b="b" t="t" l="l"/>
            <a:pathLst>
              <a:path h="866504" w="830400">
                <a:moveTo>
                  <a:pt x="0" y="0"/>
                </a:moveTo>
                <a:lnTo>
                  <a:pt x="830400" y="0"/>
                </a:lnTo>
                <a:lnTo>
                  <a:pt x="830400" y="866504"/>
                </a:lnTo>
                <a:lnTo>
                  <a:pt x="0" y="866504"/>
                </a:lnTo>
                <a:lnTo>
                  <a:pt x="0" y="0"/>
                </a:lnTo>
                <a:close/>
              </a:path>
            </a:pathLst>
          </a:custGeom>
          <a:blipFill>
            <a:blip r:embed="rId5"/>
            <a:stretch>
              <a:fillRect l="0" t="0" r="0" b="0"/>
            </a:stretch>
          </a:blipFill>
        </p:spPr>
      </p:sp>
      <p:sp>
        <p:nvSpPr>
          <p:cNvPr name="Freeform 4" id="4"/>
          <p:cNvSpPr/>
          <p:nvPr/>
        </p:nvSpPr>
        <p:spPr>
          <a:xfrm flipH="false" flipV="false" rot="0">
            <a:off x="15115775" y="1651692"/>
            <a:ext cx="877750" cy="915900"/>
          </a:xfrm>
          <a:custGeom>
            <a:avLst/>
            <a:gdLst/>
            <a:ahLst/>
            <a:cxnLst/>
            <a:rect r="r" b="b" t="t" l="l"/>
            <a:pathLst>
              <a:path h="915900" w="877750">
                <a:moveTo>
                  <a:pt x="0" y="0"/>
                </a:moveTo>
                <a:lnTo>
                  <a:pt x="877750" y="0"/>
                </a:lnTo>
                <a:lnTo>
                  <a:pt x="877750" y="915900"/>
                </a:lnTo>
                <a:lnTo>
                  <a:pt x="0" y="915900"/>
                </a:lnTo>
                <a:lnTo>
                  <a:pt x="0" y="0"/>
                </a:lnTo>
                <a:close/>
              </a:path>
            </a:pathLst>
          </a:custGeom>
          <a:blipFill>
            <a:blip r:embed="rId6"/>
            <a:stretch>
              <a:fillRect l="0" t="0" r="0" b="0"/>
            </a:stretch>
          </a:blipFill>
        </p:spPr>
      </p:sp>
      <p:grpSp>
        <p:nvGrpSpPr>
          <p:cNvPr name="Group 5" id="5"/>
          <p:cNvGrpSpPr/>
          <p:nvPr/>
        </p:nvGrpSpPr>
        <p:grpSpPr>
          <a:xfrm rot="0">
            <a:off x="3221700" y="981600"/>
            <a:ext cx="11844600" cy="1376400"/>
            <a:chOff x="0" y="0"/>
            <a:chExt cx="15792800" cy="1835200"/>
          </a:xfrm>
        </p:grpSpPr>
        <p:sp>
          <p:nvSpPr>
            <p:cNvPr name="Freeform 6" id="6"/>
            <p:cNvSpPr/>
            <p:nvPr/>
          </p:nvSpPr>
          <p:spPr>
            <a:xfrm flipH="false" flipV="false" rot="0">
              <a:off x="0" y="0"/>
              <a:ext cx="15792831" cy="1835150"/>
            </a:xfrm>
            <a:custGeom>
              <a:avLst/>
              <a:gdLst/>
              <a:ahLst/>
              <a:cxnLst/>
              <a:rect r="r" b="b" t="t" l="l"/>
              <a:pathLst>
                <a:path h="1835150" w="15792831">
                  <a:moveTo>
                    <a:pt x="0" y="917575"/>
                  </a:moveTo>
                  <a:cubicBezTo>
                    <a:pt x="0" y="410845"/>
                    <a:pt x="410845" y="0"/>
                    <a:pt x="917575" y="0"/>
                  </a:cubicBezTo>
                  <a:lnTo>
                    <a:pt x="14875256" y="0"/>
                  </a:lnTo>
                  <a:cubicBezTo>
                    <a:pt x="15381987" y="0"/>
                    <a:pt x="15792831" y="410845"/>
                    <a:pt x="15792831" y="917575"/>
                  </a:cubicBezTo>
                  <a:cubicBezTo>
                    <a:pt x="15792831" y="1424305"/>
                    <a:pt x="15381987" y="1835150"/>
                    <a:pt x="14875256" y="1835150"/>
                  </a:cubicBezTo>
                  <a:lnTo>
                    <a:pt x="917575" y="1835150"/>
                  </a:lnTo>
                  <a:cubicBezTo>
                    <a:pt x="410845" y="1835150"/>
                    <a:pt x="0" y="1424432"/>
                    <a:pt x="0" y="917575"/>
                  </a:cubicBezTo>
                  <a:close/>
                </a:path>
              </a:pathLst>
            </a:custGeom>
            <a:solidFill>
              <a:srgbClr val="5C3972"/>
            </a:solidFill>
          </p:spPr>
        </p:sp>
      </p:grpSp>
      <p:sp>
        <p:nvSpPr>
          <p:cNvPr name="TextBox 7" id="7"/>
          <p:cNvSpPr txBox="true"/>
          <p:nvPr/>
        </p:nvSpPr>
        <p:spPr>
          <a:xfrm rot="0">
            <a:off x="1531425" y="1084954"/>
            <a:ext cx="15225150" cy="1095375"/>
          </a:xfrm>
          <a:prstGeom prst="rect">
            <a:avLst/>
          </a:prstGeom>
        </p:spPr>
        <p:txBody>
          <a:bodyPr anchor="t" rtlCol="false" tIns="0" lIns="0" bIns="0" rIns="0">
            <a:spAutoFit/>
          </a:bodyPr>
          <a:lstStyle/>
          <a:p>
            <a:pPr algn="ctr">
              <a:lnSpc>
                <a:spcPts val="8400"/>
              </a:lnSpc>
            </a:pPr>
            <a:r>
              <a:rPr lang="en-US" sz="7000">
                <a:solidFill>
                  <a:srgbClr val="FFFFFF"/>
                </a:solidFill>
                <a:latin typeface="Arimo"/>
              </a:rPr>
              <a:t>Target Language</a:t>
            </a:r>
          </a:p>
        </p:txBody>
      </p:sp>
      <p:sp>
        <p:nvSpPr>
          <p:cNvPr name="TextBox 8" id="8"/>
          <p:cNvSpPr txBox="true"/>
          <p:nvPr/>
        </p:nvSpPr>
        <p:spPr>
          <a:xfrm rot="0">
            <a:off x="1028700" y="3994195"/>
            <a:ext cx="12248357" cy="4076700"/>
          </a:xfrm>
          <a:prstGeom prst="rect">
            <a:avLst/>
          </a:prstGeom>
        </p:spPr>
        <p:txBody>
          <a:bodyPr anchor="t" rtlCol="false" tIns="0" lIns="0" bIns="0" rIns="0">
            <a:spAutoFit/>
          </a:bodyPr>
          <a:lstStyle/>
          <a:p>
            <a:pPr algn="just" marL="1444633" indent="-722317" lvl="1">
              <a:lnSpc>
                <a:spcPts val="8029"/>
              </a:lnSpc>
              <a:buFont typeface="Arial"/>
              <a:buChar char="•"/>
            </a:pPr>
            <a:r>
              <a:rPr lang="en-US" sz="6691">
                <a:solidFill>
                  <a:srgbClr val="2A2A2A"/>
                </a:solidFill>
                <a:latin typeface="Open Sans"/>
              </a:rPr>
              <a:t>What’s this? It’s …</a:t>
            </a:r>
          </a:p>
          <a:p>
            <a:pPr algn="just" marL="1444633" indent="-722317" lvl="1">
              <a:lnSpc>
                <a:spcPts val="8029"/>
              </a:lnSpc>
              <a:buFont typeface="Arial"/>
              <a:buChar char="•"/>
            </a:pPr>
            <a:r>
              <a:rPr lang="en-US" sz="6691">
                <a:solidFill>
                  <a:srgbClr val="2A2A2A"/>
                </a:solidFill>
                <a:latin typeface="Open Sans"/>
              </a:rPr>
              <a:t>What are these? They’re …</a:t>
            </a:r>
          </a:p>
          <a:p>
            <a:pPr algn="just" marL="1444633" indent="-722317" lvl="1">
              <a:lnSpc>
                <a:spcPts val="8029"/>
              </a:lnSpc>
              <a:buFont typeface="Arial"/>
              <a:buChar char="•"/>
            </a:pPr>
            <a:r>
              <a:rPr lang="en-US" sz="6691">
                <a:solidFill>
                  <a:srgbClr val="2A2A2A"/>
                </a:solidFill>
                <a:latin typeface="Open Sans"/>
              </a:rPr>
              <a:t>Show and tell: </a:t>
            </a:r>
          </a:p>
          <a:p>
            <a:pPr algn="just">
              <a:lnSpc>
                <a:spcPts val="8029"/>
              </a:lnSpc>
            </a:pPr>
            <a:r>
              <a:rPr lang="en-US" sz="6691">
                <a:solidFill>
                  <a:srgbClr val="2A2A2A"/>
                </a:solidFill>
                <a:latin typeface="Open Sans"/>
              </a:rPr>
              <a:t>       </a:t>
            </a:r>
            <a:r>
              <a:rPr lang="en-US" sz="6691">
                <a:solidFill>
                  <a:srgbClr val="2A2A2A"/>
                </a:solidFill>
                <a:latin typeface="Open Sans"/>
              </a:rPr>
              <a:t>This is… There is/are… in …</a:t>
            </a:r>
          </a:p>
        </p:txBody>
      </p:sp>
      <p:sp>
        <p:nvSpPr>
          <p:cNvPr name="Freeform 9" id="9"/>
          <p:cNvSpPr/>
          <p:nvPr/>
        </p:nvSpPr>
        <p:spPr>
          <a:xfrm flipH="false" flipV="false" rot="0">
            <a:off x="16496250" y="0"/>
            <a:ext cx="1411350" cy="3650044"/>
          </a:xfrm>
          <a:custGeom>
            <a:avLst/>
            <a:gdLst/>
            <a:ahLst/>
            <a:cxnLst/>
            <a:rect r="r" b="b" t="t" l="l"/>
            <a:pathLst>
              <a:path h="3650044" w="1411350">
                <a:moveTo>
                  <a:pt x="0" y="0"/>
                </a:moveTo>
                <a:lnTo>
                  <a:pt x="1411350" y="0"/>
                </a:lnTo>
                <a:lnTo>
                  <a:pt x="1411350" y="3650044"/>
                </a:lnTo>
                <a:lnTo>
                  <a:pt x="0" y="3650044"/>
                </a:lnTo>
                <a:lnTo>
                  <a:pt x="0" y="0"/>
                </a:lnTo>
                <a:close/>
              </a:path>
            </a:pathLst>
          </a:custGeom>
          <a:blipFill>
            <a:blip r:embed="rId7"/>
            <a:stretch>
              <a:fillRect l="0" t="0" r="0" b="0"/>
            </a:stretch>
          </a:blipFill>
        </p:spPr>
      </p:sp>
      <p:sp>
        <p:nvSpPr>
          <p:cNvPr name="Freeform 10" id="10"/>
          <p:cNvSpPr/>
          <p:nvPr/>
        </p:nvSpPr>
        <p:spPr>
          <a:xfrm flipH="false" flipV="false" rot="0">
            <a:off x="14064537" y="5117919"/>
            <a:ext cx="3982369" cy="5042469"/>
          </a:xfrm>
          <a:custGeom>
            <a:avLst/>
            <a:gdLst/>
            <a:ahLst/>
            <a:cxnLst/>
            <a:rect r="r" b="b" t="t" l="l"/>
            <a:pathLst>
              <a:path h="5042469" w="3982369">
                <a:moveTo>
                  <a:pt x="0" y="0"/>
                </a:moveTo>
                <a:lnTo>
                  <a:pt x="3982369" y="0"/>
                </a:lnTo>
                <a:lnTo>
                  <a:pt x="3982369" y="5042469"/>
                </a:lnTo>
                <a:lnTo>
                  <a:pt x="0" y="5042469"/>
                </a:lnTo>
                <a:lnTo>
                  <a:pt x="0" y="0"/>
                </a:lnTo>
                <a:close/>
              </a:path>
            </a:pathLst>
          </a:custGeom>
          <a:blipFill>
            <a:blip r:embed="rId8"/>
            <a:stretch>
              <a:fillRect l="-448" t="0" r="-448" b="0"/>
            </a:stretch>
          </a:blipFill>
        </p:spPr>
      </p:sp>
      <p:sp>
        <p:nvSpPr>
          <p:cNvPr name="Freeform 11" id="11"/>
          <p:cNvSpPr/>
          <p:nvPr/>
        </p:nvSpPr>
        <p:spPr>
          <a:xfrm flipH="false" flipV="false" rot="0">
            <a:off x="697083" y="6290193"/>
            <a:ext cx="1411350" cy="3650044"/>
          </a:xfrm>
          <a:custGeom>
            <a:avLst/>
            <a:gdLst/>
            <a:ahLst/>
            <a:cxnLst/>
            <a:rect r="r" b="b" t="t" l="l"/>
            <a:pathLst>
              <a:path h="3650044" w="1411350">
                <a:moveTo>
                  <a:pt x="0" y="0"/>
                </a:moveTo>
                <a:lnTo>
                  <a:pt x="1411350" y="0"/>
                </a:lnTo>
                <a:lnTo>
                  <a:pt x="1411350" y="3650044"/>
                </a:lnTo>
                <a:lnTo>
                  <a:pt x="0" y="3650044"/>
                </a:lnTo>
                <a:lnTo>
                  <a:pt x="0" y="0"/>
                </a:lnTo>
                <a:close/>
              </a:path>
            </a:pathLst>
          </a:custGeom>
          <a:blipFill>
            <a:blip r:embed="rId7"/>
            <a:stretch>
              <a:fillRect l="0" t="0" r="0" b="0"/>
            </a:stretch>
          </a:blipFill>
        </p:spPr>
      </p:sp>
      <p:sp>
        <p:nvSpPr>
          <p:cNvPr name="Freeform 12" id="12"/>
          <p:cNvSpPr/>
          <p:nvPr/>
        </p:nvSpPr>
        <p:spPr>
          <a:xfrm flipH="false" flipV="false" rot="0">
            <a:off x="2108433" y="1165865"/>
            <a:ext cx="830400" cy="866504"/>
          </a:xfrm>
          <a:custGeom>
            <a:avLst/>
            <a:gdLst/>
            <a:ahLst/>
            <a:cxnLst/>
            <a:rect r="r" b="b" t="t" l="l"/>
            <a:pathLst>
              <a:path h="866504" w="830400">
                <a:moveTo>
                  <a:pt x="0" y="0"/>
                </a:moveTo>
                <a:lnTo>
                  <a:pt x="830400" y="0"/>
                </a:lnTo>
                <a:lnTo>
                  <a:pt x="830400" y="866503"/>
                </a:lnTo>
                <a:lnTo>
                  <a:pt x="0" y="866503"/>
                </a:lnTo>
                <a:lnTo>
                  <a:pt x="0" y="0"/>
                </a:lnTo>
                <a:close/>
              </a:path>
            </a:pathLst>
          </a:custGeom>
          <a:blipFill>
            <a:blip r:embed="rId5"/>
            <a:stretch>
              <a:fillRect l="0" t="0" r="0" b="0"/>
            </a:stretch>
          </a:blipFill>
        </p:spPr>
      </p:sp>
      <p:sp>
        <p:nvSpPr>
          <p:cNvPr name="Freeform 13" id="13"/>
          <p:cNvSpPr/>
          <p:nvPr/>
        </p:nvSpPr>
        <p:spPr>
          <a:xfrm flipH="false" flipV="false" rot="0">
            <a:off x="3013851" y="213740"/>
            <a:ext cx="877750" cy="915900"/>
          </a:xfrm>
          <a:custGeom>
            <a:avLst/>
            <a:gdLst/>
            <a:ahLst/>
            <a:cxnLst/>
            <a:rect r="r" b="b" t="t" l="l"/>
            <a:pathLst>
              <a:path h="915900" w="877750">
                <a:moveTo>
                  <a:pt x="0" y="0"/>
                </a:moveTo>
                <a:lnTo>
                  <a:pt x="877750" y="0"/>
                </a:lnTo>
                <a:lnTo>
                  <a:pt x="877750" y="915900"/>
                </a:lnTo>
                <a:lnTo>
                  <a:pt x="0" y="915900"/>
                </a:lnTo>
                <a:lnTo>
                  <a:pt x="0" y="0"/>
                </a:lnTo>
                <a:close/>
              </a:path>
            </a:pathLst>
          </a:custGeom>
          <a:blipFill>
            <a:blip r:embed="rId6"/>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AD9BE"/>
        </a:solidFill>
      </p:bgPr>
    </p:bg>
    <p:spTree>
      <p:nvGrpSpPr>
        <p:cNvPr id="1" name=""/>
        <p:cNvGrpSpPr/>
        <p:nvPr/>
      </p:nvGrpSpPr>
      <p:grpSpPr>
        <a:xfrm>
          <a:off x="0" y="0"/>
          <a:ext cx="0" cy="0"/>
          <a:chOff x="0" y="0"/>
          <a:chExt cx="0" cy="0"/>
        </a:xfrm>
      </p:grpSpPr>
      <p:sp>
        <p:nvSpPr>
          <p:cNvPr name="Freeform 2" id="2"/>
          <p:cNvSpPr/>
          <p:nvPr/>
        </p:nvSpPr>
        <p:spPr>
          <a:xfrm flipH="false" flipV="false" rot="0">
            <a:off x="477968" y="637737"/>
            <a:ext cx="17332064" cy="9423234"/>
          </a:xfrm>
          <a:custGeom>
            <a:avLst/>
            <a:gdLst/>
            <a:ahLst/>
            <a:cxnLst/>
            <a:rect r="r" b="b" t="t" l="l"/>
            <a:pathLst>
              <a:path h="9423234" w="17332064">
                <a:moveTo>
                  <a:pt x="0" y="0"/>
                </a:moveTo>
                <a:lnTo>
                  <a:pt x="17332064" y="0"/>
                </a:lnTo>
                <a:lnTo>
                  <a:pt x="17332064" y="9423234"/>
                </a:lnTo>
                <a:lnTo>
                  <a:pt x="0" y="942323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 id="3"/>
          <p:cNvGrpSpPr/>
          <p:nvPr/>
        </p:nvGrpSpPr>
        <p:grpSpPr>
          <a:xfrm rot="0">
            <a:off x="4798800" y="300354"/>
            <a:ext cx="8690400" cy="2959596"/>
            <a:chOff x="0" y="0"/>
            <a:chExt cx="11587200" cy="3946128"/>
          </a:xfrm>
        </p:grpSpPr>
        <p:sp>
          <p:nvSpPr>
            <p:cNvPr name="Freeform 4" id="4"/>
            <p:cNvSpPr/>
            <p:nvPr/>
          </p:nvSpPr>
          <p:spPr>
            <a:xfrm flipH="false" flipV="false" rot="0">
              <a:off x="0" y="0"/>
              <a:ext cx="11587099" cy="3946159"/>
            </a:xfrm>
            <a:custGeom>
              <a:avLst/>
              <a:gdLst/>
              <a:ahLst/>
              <a:cxnLst/>
              <a:rect r="r" b="b" t="t" l="l"/>
              <a:pathLst>
                <a:path h="3946159" w="11587099">
                  <a:moveTo>
                    <a:pt x="0" y="1972973"/>
                  </a:moveTo>
                  <a:cubicBezTo>
                    <a:pt x="0" y="883446"/>
                    <a:pt x="464947" y="0"/>
                    <a:pt x="1038352" y="0"/>
                  </a:cubicBezTo>
                  <a:lnTo>
                    <a:pt x="10548747" y="0"/>
                  </a:lnTo>
                  <a:cubicBezTo>
                    <a:pt x="11122278" y="0"/>
                    <a:pt x="11587099" y="883446"/>
                    <a:pt x="11587099" y="1972973"/>
                  </a:cubicBezTo>
                  <a:cubicBezTo>
                    <a:pt x="11587099" y="3062500"/>
                    <a:pt x="11122152" y="3945946"/>
                    <a:pt x="10548747" y="3945946"/>
                  </a:cubicBezTo>
                  <a:lnTo>
                    <a:pt x="1038352" y="3945946"/>
                  </a:lnTo>
                  <a:cubicBezTo>
                    <a:pt x="464947" y="3946159"/>
                    <a:pt x="0" y="3062741"/>
                    <a:pt x="0" y="1972973"/>
                  </a:cubicBezTo>
                  <a:close/>
                </a:path>
              </a:pathLst>
            </a:custGeom>
            <a:solidFill>
              <a:srgbClr val="5C3972"/>
            </a:solidFill>
          </p:spPr>
        </p:sp>
      </p:grpSp>
      <p:sp>
        <p:nvSpPr>
          <p:cNvPr name="TextBox 5" id="5"/>
          <p:cNvSpPr txBox="true"/>
          <p:nvPr/>
        </p:nvSpPr>
        <p:spPr>
          <a:xfrm rot="0">
            <a:off x="5044125" y="262254"/>
            <a:ext cx="8199750" cy="2781300"/>
          </a:xfrm>
          <a:prstGeom prst="rect">
            <a:avLst/>
          </a:prstGeom>
        </p:spPr>
        <p:txBody>
          <a:bodyPr anchor="t" rtlCol="false" tIns="0" lIns="0" bIns="0" rIns="0">
            <a:spAutoFit/>
          </a:bodyPr>
          <a:lstStyle/>
          <a:p>
            <a:pPr algn="ctr">
              <a:lnSpc>
                <a:spcPts val="10800"/>
              </a:lnSpc>
            </a:pPr>
            <a:r>
              <a:rPr lang="en-US" sz="9000">
                <a:solidFill>
                  <a:srgbClr val="FFFFFF"/>
                </a:solidFill>
                <a:latin typeface="Arimo"/>
              </a:rPr>
              <a:t> extension vocabulary</a:t>
            </a:r>
          </a:p>
        </p:txBody>
      </p:sp>
      <p:sp>
        <p:nvSpPr>
          <p:cNvPr name="TextBox 6" id="6"/>
          <p:cNvSpPr txBox="true"/>
          <p:nvPr/>
        </p:nvSpPr>
        <p:spPr>
          <a:xfrm rot="0">
            <a:off x="5578156" y="3401054"/>
            <a:ext cx="7131688" cy="6247279"/>
          </a:xfrm>
          <a:prstGeom prst="rect">
            <a:avLst/>
          </a:prstGeom>
        </p:spPr>
        <p:txBody>
          <a:bodyPr anchor="t" rtlCol="false" tIns="0" lIns="0" bIns="0" rIns="0">
            <a:spAutoFit/>
          </a:bodyPr>
          <a:lstStyle/>
          <a:p>
            <a:pPr marL="1269290" indent="-634645" lvl="1">
              <a:lnSpc>
                <a:spcPts val="7054"/>
              </a:lnSpc>
              <a:buFont typeface="Arial"/>
              <a:buChar char="•"/>
            </a:pPr>
            <a:r>
              <a:rPr lang="en-US" sz="5879">
                <a:solidFill>
                  <a:srgbClr val="2A2A2A"/>
                </a:solidFill>
                <a:latin typeface="Open Sans"/>
              </a:rPr>
              <a:t>big (spacious)</a:t>
            </a:r>
          </a:p>
          <a:p>
            <a:pPr marL="1269290" indent="-634645" lvl="1">
              <a:lnSpc>
                <a:spcPts val="7054"/>
              </a:lnSpc>
              <a:buFont typeface="Arial"/>
              <a:buChar char="•"/>
            </a:pPr>
            <a:r>
              <a:rPr lang="en-US" sz="5879">
                <a:solidFill>
                  <a:srgbClr val="2A2A2A"/>
                </a:solidFill>
                <a:latin typeface="Open Sans"/>
              </a:rPr>
              <a:t> small (compact)</a:t>
            </a:r>
          </a:p>
          <a:p>
            <a:pPr marL="1269290" indent="-634645" lvl="1">
              <a:lnSpc>
                <a:spcPts val="7054"/>
              </a:lnSpc>
              <a:buFont typeface="Arial"/>
              <a:buChar char="•"/>
            </a:pPr>
            <a:r>
              <a:rPr lang="en-US" sz="5879">
                <a:solidFill>
                  <a:srgbClr val="2A2A2A"/>
                </a:solidFill>
                <a:latin typeface="Open Sans"/>
              </a:rPr>
              <a:t> beautiful, cosy</a:t>
            </a:r>
          </a:p>
          <a:p>
            <a:pPr marL="1269290" indent="-634645" lvl="1">
              <a:lnSpc>
                <a:spcPts val="7054"/>
              </a:lnSpc>
              <a:buFont typeface="Arial"/>
              <a:buChar char="•"/>
            </a:pPr>
            <a:r>
              <a:rPr lang="en-US" sz="5879">
                <a:solidFill>
                  <a:srgbClr val="2A2A2A"/>
                </a:solidFill>
                <a:latin typeface="Open Sans"/>
              </a:rPr>
              <a:t> clean, messy</a:t>
            </a:r>
          </a:p>
          <a:p>
            <a:pPr marL="1269290" indent="-634645" lvl="1">
              <a:lnSpc>
                <a:spcPts val="7054"/>
              </a:lnSpc>
              <a:buFont typeface="Arial"/>
              <a:buChar char="•"/>
            </a:pPr>
            <a:r>
              <a:rPr lang="en-US" sz="5879">
                <a:solidFill>
                  <a:srgbClr val="2A2A2A"/>
                </a:solidFill>
                <a:latin typeface="Open Sans"/>
              </a:rPr>
              <a:t> bright</a:t>
            </a:r>
          </a:p>
          <a:p>
            <a:pPr marL="1269290" indent="-634645" lvl="1">
              <a:lnSpc>
                <a:spcPts val="7054"/>
              </a:lnSpc>
              <a:buFont typeface="Arial"/>
              <a:buChar char="•"/>
            </a:pPr>
            <a:r>
              <a:rPr lang="en-US" sz="5879">
                <a:solidFill>
                  <a:srgbClr val="2A2A2A"/>
                </a:solidFill>
                <a:latin typeface="Open Sans"/>
              </a:rPr>
              <a:t> colourful</a:t>
            </a:r>
          </a:p>
          <a:p>
            <a:pPr marL="1269290" indent="-634645" lvl="1">
              <a:lnSpc>
                <a:spcPts val="7054"/>
              </a:lnSpc>
              <a:buFont typeface="Arial"/>
              <a:buChar char="•"/>
            </a:pPr>
            <a:r>
              <a:rPr lang="en-US" sz="5879">
                <a:solidFill>
                  <a:srgbClr val="2A2A2A"/>
                </a:solidFill>
                <a:latin typeface="Open Sans"/>
              </a:rPr>
              <a:t> comfortable</a:t>
            </a:r>
          </a:p>
        </p:txBody>
      </p:sp>
      <p:sp>
        <p:nvSpPr>
          <p:cNvPr name="Freeform 7" id="7"/>
          <p:cNvSpPr/>
          <p:nvPr/>
        </p:nvSpPr>
        <p:spPr>
          <a:xfrm flipH="false" flipV="false" rot="0">
            <a:off x="13896950" y="4460350"/>
            <a:ext cx="3956500" cy="5826650"/>
          </a:xfrm>
          <a:custGeom>
            <a:avLst/>
            <a:gdLst/>
            <a:ahLst/>
            <a:cxnLst/>
            <a:rect r="r" b="b" t="t" l="l"/>
            <a:pathLst>
              <a:path h="5826650" w="3956500">
                <a:moveTo>
                  <a:pt x="0" y="0"/>
                </a:moveTo>
                <a:lnTo>
                  <a:pt x="3956500" y="0"/>
                </a:lnTo>
                <a:lnTo>
                  <a:pt x="3956500" y="5826650"/>
                </a:lnTo>
                <a:lnTo>
                  <a:pt x="0" y="5826650"/>
                </a:lnTo>
                <a:lnTo>
                  <a:pt x="0" y="0"/>
                </a:lnTo>
                <a:close/>
              </a:path>
            </a:pathLst>
          </a:custGeom>
          <a:blipFill>
            <a:blip r:embed="rId5"/>
            <a:stretch>
              <a:fillRect l="0" t="0" r="0" b="-76549"/>
            </a:stretch>
          </a:blipFill>
        </p:spPr>
      </p:sp>
      <p:sp>
        <p:nvSpPr>
          <p:cNvPr name="Freeform 8" id="8"/>
          <p:cNvSpPr/>
          <p:nvPr/>
        </p:nvSpPr>
        <p:spPr>
          <a:xfrm flipH="false" flipV="false" rot="0">
            <a:off x="1575750" y="1158650"/>
            <a:ext cx="2497036" cy="2749900"/>
          </a:xfrm>
          <a:custGeom>
            <a:avLst/>
            <a:gdLst/>
            <a:ahLst/>
            <a:cxnLst/>
            <a:rect r="r" b="b" t="t" l="l"/>
            <a:pathLst>
              <a:path h="2749900" w="2497036">
                <a:moveTo>
                  <a:pt x="0" y="0"/>
                </a:moveTo>
                <a:lnTo>
                  <a:pt x="2497036" y="0"/>
                </a:lnTo>
                <a:lnTo>
                  <a:pt x="2497036" y="2749900"/>
                </a:lnTo>
                <a:lnTo>
                  <a:pt x="0" y="2749900"/>
                </a:lnTo>
                <a:lnTo>
                  <a:pt x="0" y="0"/>
                </a:lnTo>
                <a:close/>
              </a:path>
            </a:pathLst>
          </a:custGeom>
          <a:blipFill>
            <a:blip r:embed="rId6"/>
            <a:stretch>
              <a:fillRect l="0" t="0" r="0" b="0"/>
            </a:stretch>
          </a:blipFill>
        </p:spPr>
      </p:sp>
      <p:sp>
        <p:nvSpPr>
          <p:cNvPr name="Freeform 9" id="9"/>
          <p:cNvSpPr/>
          <p:nvPr/>
        </p:nvSpPr>
        <p:spPr>
          <a:xfrm flipH="true" flipV="false" rot="0">
            <a:off x="10428986" y="8237450"/>
            <a:ext cx="830400" cy="866504"/>
          </a:xfrm>
          <a:custGeom>
            <a:avLst/>
            <a:gdLst/>
            <a:ahLst/>
            <a:cxnLst/>
            <a:rect r="r" b="b" t="t" l="l"/>
            <a:pathLst>
              <a:path h="866504" w="830400">
                <a:moveTo>
                  <a:pt x="830400" y="0"/>
                </a:moveTo>
                <a:lnTo>
                  <a:pt x="0" y="0"/>
                </a:lnTo>
                <a:lnTo>
                  <a:pt x="0" y="866504"/>
                </a:lnTo>
                <a:lnTo>
                  <a:pt x="830400" y="866504"/>
                </a:lnTo>
                <a:lnTo>
                  <a:pt x="830400" y="0"/>
                </a:lnTo>
                <a:close/>
              </a:path>
            </a:pathLst>
          </a:custGeom>
          <a:blipFill>
            <a:blip r:embed="rId7"/>
            <a:stretch>
              <a:fillRect l="0" t="0" r="0" b="0"/>
            </a:stretch>
          </a:blipFill>
        </p:spPr>
      </p:sp>
      <p:sp>
        <p:nvSpPr>
          <p:cNvPr name="Freeform 10" id="10"/>
          <p:cNvSpPr/>
          <p:nvPr/>
        </p:nvSpPr>
        <p:spPr>
          <a:xfrm flipH="true" flipV="false" rot="0">
            <a:off x="12504900" y="2534550"/>
            <a:ext cx="830400" cy="866504"/>
          </a:xfrm>
          <a:custGeom>
            <a:avLst/>
            <a:gdLst/>
            <a:ahLst/>
            <a:cxnLst/>
            <a:rect r="r" b="b" t="t" l="l"/>
            <a:pathLst>
              <a:path h="866504" w="830400">
                <a:moveTo>
                  <a:pt x="830400" y="0"/>
                </a:moveTo>
                <a:lnTo>
                  <a:pt x="0" y="0"/>
                </a:lnTo>
                <a:lnTo>
                  <a:pt x="0" y="866504"/>
                </a:lnTo>
                <a:lnTo>
                  <a:pt x="830400" y="866504"/>
                </a:lnTo>
                <a:lnTo>
                  <a:pt x="830400" y="0"/>
                </a:lnTo>
                <a:close/>
              </a:path>
            </a:pathLst>
          </a:custGeom>
          <a:blipFill>
            <a:blip r:embed="rId8"/>
            <a:stretch>
              <a:fillRect l="0" t="0" r="0" b="0"/>
            </a:stretch>
          </a:blipFill>
        </p:spPr>
      </p:sp>
      <p:sp>
        <p:nvSpPr>
          <p:cNvPr name="Freeform 11" id="11"/>
          <p:cNvSpPr/>
          <p:nvPr/>
        </p:nvSpPr>
        <p:spPr>
          <a:xfrm flipH="false" flipV="false" rot="0">
            <a:off x="16027400" y="1346900"/>
            <a:ext cx="830400" cy="866504"/>
          </a:xfrm>
          <a:custGeom>
            <a:avLst/>
            <a:gdLst/>
            <a:ahLst/>
            <a:cxnLst/>
            <a:rect r="r" b="b" t="t" l="l"/>
            <a:pathLst>
              <a:path h="866504" w="830400">
                <a:moveTo>
                  <a:pt x="0" y="0"/>
                </a:moveTo>
                <a:lnTo>
                  <a:pt x="830400" y="0"/>
                </a:lnTo>
                <a:lnTo>
                  <a:pt x="830400" y="866504"/>
                </a:lnTo>
                <a:lnTo>
                  <a:pt x="0" y="866504"/>
                </a:lnTo>
                <a:lnTo>
                  <a:pt x="0" y="0"/>
                </a:lnTo>
                <a:close/>
              </a:path>
            </a:pathLst>
          </a:custGeom>
          <a:blipFill>
            <a:blip r:embed="rId9"/>
            <a:stretch>
              <a:fillRect l="0" t="0" r="0" b="0"/>
            </a:stretch>
          </a:blipFill>
        </p:spPr>
      </p:sp>
      <p:sp>
        <p:nvSpPr>
          <p:cNvPr name="Freeform 12" id="12"/>
          <p:cNvSpPr/>
          <p:nvPr/>
        </p:nvSpPr>
        <p:spPr>
          <a:xfrm flipH="true" flipV="false" rot="0">
            <a:off x="5992000" y="1070000"/>
            <a:ext cx="830400" cy="866504"/>
          </a:xfrm>
          <a:custGeom>
            <a:avLst/>
            <a:gdLst/>
            <a:ahLst/>
            <a:cxnLst/>
            <a:rect r="r" b="b" t="t" l="l"/>
            <a:pathLst>
              <a:path h="866504" w="830400">
                <a:moveTo>
                  <a:pt x="830400" y="0"/>
                </a:moveTo>
                <a:lnTo>
                  <a:pt x="0" y="0"/>
                </a:lnTo>
                <a:lnTo>
                  <a:pt x="0" y="866504"/>
                </a:lnTo>
                <a:lnTo>
                  <a:pt x="830400" y="866504"/>
                </a:lnTo>
                <a:lnTo>
                  <a:pt x="830400" y="0"/>
                </a:lnTo>
                <a:close/>
              </a:path>
            </a:pathLst>
          </a:custGeom>
          <a:blipFill>
            <a:blip r:embed="rId10"/>
            <a:stretch>
              <a:fillRect l="0" t="0" r="0" b="0"/>
            </a:stretch>
          </a:blipFill>
        </p:spPr>
      </p:sp>
      <p:sp>
        <p:nvSpPr>
          <p:cNvPr name="Freeform 13" id="13"/>
          <p:cNvSpPr/>
          <p:nvPr/>
        </p:nvSpPr>
        <p:spPr>
          <a:xfrm flipH="false" flipV="false" rot="0">
            <a:off x="1430200" y="7804950"/>
            <a:ext cx="830400" cy="866504"/>
          </a:xfrm>
          <a:custGeom>
            <a:avLst/>
            <a:gdLst/>
            <a:ahLst/>
            <a:cxnLst/>
            <a:rect r="r" b="b" t="t" l="l"/>
            <a:pathLst>
              <a:path h="866504" w="830400">
                <a:moveTo>
                  <a:pt x="0" y="0"/>
                </a:moveTo>
                <a:lnTo>
                  <a:pt x="830400" y="0"/>
                </a:lnTo>
                <a:lnTo>
                  <a:pt x="830400" y="866504"/>
                </a:lnTo>
                <a:lnTo>
                  <a:pt x="0" y="866504"/>
                </a:lnTo>
                <a:lnTo>
                  <a:pt x="0" y="0"/>
                </a:lnTo>
                <a:close/>
              </a:path>
            </a:pathLst>
          </a:custGeom>
          <a:blipFill>
            <a:blip r:embed="rId9"/>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AD9BE"/>
        </a:solidFill>
      </p:bgPr>
    </p:bg>
    <p:spTree>
      <p:nvGrpSpPr>
        <p:cNvPr id="1" name=""/>
        <p:cNvGrpSpPr/>
        <p:nvPr/>
      </p:nvGrpSpPr>
      <p:grpSpPr>
        <a:xfrm>
          <a:off x="0" y="0"/>
          <a:ext cx="0" cy="0"/>
          <a:chOff x="0" y="0"/>
          <a:chExt cx="0" cy="0"/>
        </a:xfrm>
      </p:grpSpPr>
      <p:sp>
        <p:nvSpPr>
          <p:cNvPr name="Freeform 2" id="2"/>
          <p:cNvSpPr/>
          <p:nvPr/>
        </p:nvSpPr>
        <p:spPr>
          <a:xfrm flipH="false" flipV="false" rot="0">
            <a:off x="9144000" y="4147833"/>
            <a:ext cx="9204256" cy="6139167"/>
          </a:xfrm>
          <a:custGeom>
            <a:avLst/>
            <a:gdLst/>
            <a:ahLst/>
            <a:cxnLst/>
            <a:rect r="r" b="b" t="t" l="l"/>
            <a:pathLst>
              <a:path h="6139167" w="9204256">
                <a:moveTo>
                  <a:pt x="0" y="0"/>
                </a:moveTo>
                <a:lnTo>
                  <a:pt x="9204256" y="0"/>
                </a:lnTo>
                <a:lnTo>
                  <a:pt x="9204256" y="6139167"/>
                </a:lnTo>
                <a:lnTo>
                  <a:pt x="0" y="6139167"/>
                </a:lnTo>
                <a:lnTo>
                  <a:pt x="0" y="0"/>
                </a:lnTo>
                <a:close/>
              </a:path>
            </a:pathLst>
          </a:custGeom>
          <a:blipFill>
            <a:blip r:embed="rId2"/>
            <a:stretch>
              <a:fillRect l="0" t="0" r="0" b="0"/>
            </a:stretch>
          </a:blipFill>
        </p:spPr>
      </p:sp>
      <p:sp>
        <p:nvSpPr>
          <p:cNvPr name="Freeform 3" id="3"/>
          <p:cNvSpPr/>
          <p:nvPr/>
        </p:nvSpPr>
        <p:spPr>
          <a:xfrm flipH="false" flipV="false" rot="0">
            <a:off x="0" y="33033"/>
            <a:ext cx="9144000" cy="6092190"/>
          </a:xfrm>
          <a:custGeom>
            <a:avLst/>
            <a:gdLst/>
            <a:ahLst/>
            <a:cxnLst/>
            <a:rect r="r" b="b" t="t" l="l"/>
            <a:pathLst>
              <a:path h="6092190" w="9144000">
                <a:moveTo>
                  <a:pt x="0" y="0"/>
                </a:moveTo>
                <a:lnTo>
                  <a:pt x="9144000" y="0"/>
                </a:lnTo>
                <a:lnTo>
                  <a:pt x="9144000" y="6092190"/>
                </a:lnTo>
                <a:lnTo>
                  <a:pt x="0" y="6092190"/>
                </a:lnTo>
                <a:lnTo>
                  <a:pt x="0" y="0"/>
                </a:lnTo>
                <a:close/>
              </a:path>
            </a:pathLst>
          </a:custGeom>
          <a:blipFill>
            <a:blip r:embed="rId3"/>
            <a:stretch>
              <a:fillRect l="0" t="0" r="0" b="0"/>
            </a:stretch>
          </a:blipFill>
        </p:spPr>
      </p:sp>
      <p:sp>
        <p:nvSpPr>
          <p:cNvPr name="TextBox 4" id="4"/>
          <p:cNvSpPr txBox="true"/>
          <p:nvPr/>
        </p:nvSpPr>
        <p:spPr>
          <a:xfrm rot="0">
            <a:off x="260401" y="7471605"/>
            <a:ext cx="4970859" cy="457200"/>
          </a:xfrm>
          <a:prstGeom prst="rect">
            <a:avLst/>
          </a:prstGeom>
        </p:spPr>
        <p:txBody>
          <a:bodyPr anchor="t" rtlCol="false" tIns="0" lIns="0" bIns="0" rIns="0">
            <a:spAutoFit/>
          </a:bodyPr>
          <a:lstStyle/>
          <a:p>
            <a:pPr algn="ctr">
              <a:lnSpc>
                <a:spcPts val="3600"/>
              </a:lnSpc>
              <a:spcBef>
                <a:spcPct val="0"/>
              </a:spcBef>
            </a:pPr>
            <a:r>
              <a:rPr lang="en-US" sz="3000">
                <a:solidFill>
                  <a:srgbClr val="000000"/>
                </a:solidFill>
                <a:latin typeface="Open Sans"/>
                <a:hlinkClick r:id="rId4" tooltip="https://dictionary.cambridge.org/dictionary/english/large"/>
              </a:rPr>
              <a:t>large</a:t>
            </a:r>
            <a:r>
              <a:rPr lang="en-US" sz="3000">
                <a:solidFill>
                  <a:srgbClr val="000000"/>
                </a:solidFill>
                <a:latin typeface="Open Sans"/>
              </a:rPr>
              <a:t> and with a lot of </a:t>
            </a:r>
            <a:r>
              <a:rPr lang="en-US" sz="3000">
                <a:solidFill>
                  <a:srgbClr val="000000"/>
                </a:solidFill>
                <a:latin typeface="Open Sans"/>
                <a:hlinkClick r:id="rId5" tooltip="https://dictionary.cambridge.org/dictionary/english/space"/>
              </a:rPr>
              <a:t>space</a:t>
            </a:r>
          </a:p>
        </p:txBody>
      </p:sp>
      <p:sp>
        <p:nvSpPr>
          <p:cNvPr name="TextBox 5" id="5"/>
          <p:cNvSpPr txBox="true"/>
          <p:nvPr/>
        </p:nvSpPr>
        <p:spPr>
          <a:xfrm rot="0">
            <a:off x="260401" y="6239944"/>
            <a:ext cx="5458418" cy="1044432"/>
          </a:xfrm>
          <a:prstGeom prst="rect">
            <a:avLst/>
          </a:prstGeom>
        </p:spPr>
        <p:txBody>
          <a:bodyPr anchor="t" rtlCol="false" tIns="0" lIns="0" bIns="0" rIns="0">
            <a:spAutoFit/>
          </a:bodyPr>
          <a:lstStyle/>
          <a:p>
            <a:pPr algn="ctr">
              <a:lnSpc>
                <a:spcPts val="8373"/>
              </a:lnSpc>
              <a:spcBef>
                <a:spcPct val="0"/>
              </a:spcBef>
            </a:pPr>
            <a:r>
              <a:rPr lang="en-US" sz="6977">
                <a:solidFill>
                  <a:srgbClr val="000000"/>
                </a:solidFill>
                <a:latin typeface="Sniglet"/>
              </a:rPr>
              <a:t>big (spacious)</a:t>
            </a:r>
          </a:p>
        </p:txBody>
      </p:sp>
      <p:sp>
        <p:nvSpPr>
          <p:cNvPr name="TextBox 6" id="6"/>
          <p:cNvSpPr txBox="true"/>
          <p:nvPr/>
        </p:nvSpPr>
        <p:spPr>
          <a:xfrm rot="0">
            <a:off x="11350129" y="2628424"/>
            <a:ext cx="6826746" cy="1371600"/>
          </a:xfrm>
          <a:prstGeom prst="rect">
            <a:avLst/>
          </a:prstGeom>
        </p:spPr>
        <p:txBody>
          <a:bodyPr anchor="t" rtlCol="false" tIns="0" lIns="0" bIns="0" rIns="0">
            <a:spAutoFit/>
          </a:bodyPr>
          <a:lstStyle/>
          <a:p>
            <a:pPr>
              <a:lnSpc>
                <a:spcPts val="3600"/>
              </a:lnSpc>
            </a:pPr>
            <a:r>
              <a:rPr lang="en-US" sz="3000">
                <a:solidFill>
                  <a:srgbClr val="000000"/>
                </a:solidFill>
                <a:latin typeface="Open Sans"/>
                <a:hlinkClick r:id="rId6" tooltip="https://dictionary.cambridge.org/dictionary/english/large"/>
              </a:rPr>
              <a:t>consisting of </a:t>
            </a:r>
            <a:r>
              <a:rPr lang="en-US" sz="3000">
                <a:solidFill>
                  <a:srgbClr val="000000"/>
                </a:solidFill>
                <a:latin typeface="Open Sans"/>
                <a:hlinkClick r:id="rId7" tooltip="https://dictionary.cambridge.org/dictionary/english/large"/>
              </a:rPr>
              <a:t>parts that are positioned </a:t>
            </a:r>
          </a:p>
          <a:p>
            <a:pPr>
              <a:lnSpc>
                <a:spcPts val="3600"/>
              </a:lnSpc>
            </a:pPr>
            <a:r>
              <a:rPr lang="en-US" sz="3000">
                <a:solidFill>
                  <a:srgbClr val="000000"/>
                </a:solidFill>
                <a:latin typeface="Open Sans"/>
                <a:hlinkClick r:id="rId8" tooltip="https://dictionary.cambridge.org/dictionary/english/large"/>
              </a:rPr>
              <a:t>together closely or in a tidy way, </a:t>
            </a:r>
          </a:p>
          <a:p>
            <a:pPr>
              <a:lnSpc>
                <a:spcPts val="3600"/>
              </a:lnSpc>
              <a:spcBef>
                <a:spcPct val="0"/>
              </a:spcBef>
            </a:pPr>
            <a:r>
              <a:rPr lang="en-US" sz="3000">
                <a:solidFill>
                  <a:srgbClr val="000000"/>
                </a:solidFill>
                <a:latin typeface="Open Sans"/>
                <a:hlinkClick r:id="rId9" tooltip="https://dictionary.cambridge.org/dictionary/english/large"/>
              </a:rPr>
              <a:t>using very little space</a:t>
            </a:r>
          </a:p>
        </p:txBody>
      </p:sp>
      <p:sp>
        <p:nvSpPr>
          <p:cNvPr name="TextBox 7" id="7"/>
          <p:cNvSpPr txBox="true"/>
          <p:nvPr/>
        </p:nvSpPr>
        <p:spPr>
          <a:xfrm rot="0">
            <a:off x="11556156" y="1690404"/>
            <a:ext cx="6731844" cy="1044432"/>
          </a:xfrm>
          <a:prstGeom prst="rect">
            <a:avLst/>
          </a:prstGeom>
        </p:spPr>
        <p:txBody>
          <a:bodyPr anchor="t" rtlCol="false" tIns="0" lIns="0" bIns="0" rIns="0">
            <a:spAutoFit/>
          </a:bodyPr>
          <a:lstStyle/>
          <a:p>
            <a:pPr algn="ctr">
              <a:lnSpc>
                <a:spcPts val="8373"/>
              </a:lnSpc>
              <a:spcBef>
                <a:spcPct val="0"/>
              </a:spcBef>
            </a:pPr>
            <a:r>
              <a:rPr lang="en-US" sz="6977">
                <a:solidFill>
                  <a:srgbClr val="000000"/>
                </a:solidFill>
                <a:latin typeface="Sniglet"/>
              </a:rPr>
              <a:t>small(compact)</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AD9BE"/>
        </a:solidFill>
      </p:bgPr>
    </p:bg>
    <p:spTree>
      <p:nvGrpSpPr>
        <p:cNvPr id="1" name=""/>
        <p:cNvGrpSpPr/>
        <p:nvPr/>
      </p:nvGrpSpPr>
      <p:grpSpPr>
        <a:xfrm>
          <a:off x="0" y="0"/>
          <a:ext cx="0" cy="0"/>
          <a:chOff x="0" y="0"/>
          <a:chExt cx="0" cy="0"/>
        </a:xfrm>
      </p:grpSpPr>
      <p:sp>
        <p:nvSpPr>
          <p:cNvPr name="Freeform 2" id="2"/>
          <p:cNvSpPr/>
          <p:nvPr/>
        </p:nvSpPr>
        <p:spPr>
          <a:xfrm flipH="false" flipV="false" rot="0">
            <a:off x="9144000" y="4867630"/>
            <a:ext cx="9144000" cy="6028834"/>
          </a:xfrm>
          <a:custGeom>
            <a:avLst/>
            <a:gdLst/>
            <a:ahLst/>
            <a:cxnLst/>
            <a:rect r="r" b="b" t="t" l="l"/>
            <a:pathLst>
              <a:path h="6028834" w="9144000">
                <a:moveTo>
                  <a:pt x="0" y="0"/>
                </a:moveTo>
                <a:lnTo>
                  <a:pt x="9144000" y="0"/>
                </a:lnTo>
                <a:lnTo>
                  <a:pt x="9144000" y="6028834"/>
                </a:lnTo>
                <a:lnTo>
                  <a:pt x="0" y="6028834"/>
                </a:lnTo>
                <a:lnTo>
                  <a:pt x="0" y="0"/>
                </a:lnTo>
                <a:close/>
              </a:path>
            </a:pathLst>
          </a:custGeom>
          <a:blipFill>
            <a:blip r:embed="rId2"/>
            <a:stretch>
              <a:fillRect l="0" t="-1050" r="0" b="0"/>
            </a:stretch>
          </a:blipFill>
        </p:spPr>
      </p:sp>
      <p:sp>
        <p:nvSpPr>
          <p:cNvPr name="Freeform 3" id="3"/>
          <p:cNvSpPr/>
          <p:nvPr/>
        </p:nvSpPr>
        <p:spPr>
          <a:xfrm flipH="false" flipV="false" rot="0">
            <a:off x="9403" y="4867630"/>
            <a:ext cx="9134597" cy="6028834"/>
          </a:xfrm>
          <a:custGeom>
            <a:avLst/>
            <a:gdLst/>
            <a:ahLst/>
            <a:cxnLst/>
            <a:rect r="r" b="b" t="t" l="l"/>
            <a:pathLst>
              <a:path h="6028834" w="9134597">
                <a:moveTo>
                  <a:pt x="0" y="0"/>
                </a:moveTo>
                <a:lnTo>
                  <a:pt x="9134597" y="0"/>
                </a:lnTo>
                <a:lnTo>
                  <a:pt x="9134597" y="6028834"/>
                </a:lnTo>
                <a:lnTo>
                  <a:pt x="0" y="6028834"/>
                </a:lnTo>
                <a:lnTo>
                  <a:pt x="0" y="0"/>
                </a:lnTo>
                <a:close/>
              </a:path>
            </a:pathLst>
          </a:custGeom>
          <a:blipFill>
            <a:blip r:embed="rId3"/>
            <a:stretch>
              <a:fillRect l="0" t="0" r="0" b="0"/>
            </a:stretch>
          </a:blipFill>
        </p:spPr>
      </p:sp>
      <p:sp>
        <p:nvSpPr>
          <p:cNvPr name="Freeform 4" id="4"/>
          <p:cNvSpPr/>
          <p:nvPr/>
        </p:nvSpPr>
        <p:spPr>
          <a:xfrm flipH="false" flipV="false" rot="0">
            <a:off x="9144000" y="0"/>
            <a:ext cx="9144000" cy="4867630"/>
          </a:xfrm>
          <a:custGeom>
            <a:avLst/>
            <a:gdLst/>
            <a:ahLst/>
            <a:cxnLst/>
            <a:rect r="r" b="b" t="t" l="l"/>
            <a:pathLst>
              <a:path h="4867630" w="9144000">
                <a:moveTo>
                  <a:pt x="0" y="0"/>
                </a:moveTo>
                <a:lnTo>
                  <a:pt x="9144000" y="0"/>
                </a:lnTo>
                <a:lnTo>
                  <a:pt x="9144000" y="4867630"/>
                </a:lnTo>
                <a:lnTo>
                  <a:pt x="0" y="4867630"/>
                </a:lnTo>
                <a:lnTo>
                  <a:pt x="0" y="0"/>
                </a:lnTo>
                <a:close/>
              </a:path>
            </a:pathLst>
          </a:custGeom>
          <a:blipFill>
            <a:blip r:embed="rId4"/>
            <a:stretch>
              <a:fillRect l="0" t="-4161" r="0" b="-17004"/>
            </a:stretch>
          </a:blipFill>
        </p:spPr>
      </p:sp>
      <p:sp>
        <p:nvSpPr>
          <p:cNvPr name="Freeform 5" id="5"/>
          <p:cNvSpPr/>
          <p:nvPr/>
        </p:nvSpPr>
        <p:spPr>
          <a:xfrm flipH="false" flipV="false" rot="0">
            <a:off x="6162986" y="1976615"/>
            <a:ext cx="2665521" cy="2655525"/>
          </a:xfrm>
          <a:custGeom>
            <a:avLst/>
            <a:gdLst/>
            <a:ahLst/>
            <a:cxnLst/>
            <a:rect r="r" b="b" t="t" l="l"/>
            <a:pathLst>
              <a:path h="2655525" w="2665521">
                <a:moveTo>
                  <a:pt x="0" y="0"/>
                </a:moveTo>
                <a:lnTo>
                  <a:pt x="2665521" y="0"/>
                </a:lnTo>
                <a:lnTo>
                  <a:pt x="2665521" y="2655525"/>
                </a:lnTo>
                <a:lnTo>
                  <a:pt x="0" y="26555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6" id="6"/>
          <p:cNvSpPr txBox="true"/>
          <p:nvPr/>
        </p:nvSpPr>
        <p:spPr>
          <a:xfrm rot="0">
            <a:off x="1096621" y="2411946"/>
            <a:ext cx="2519362" cy="457200"/>
          </a:xfrm>
          <a:prstGeom prst="rect">
            <a:avLst/>
          </a:prstGeom>
        </p:spPr>
        <p:txBody>
          <a:bodyPr anchor="t" rtlCol="false" tIns="0" lIns="0" bIns="0" rIns="0">
            <a:spAutoFit/>
          </a:bodyPr>
          <a:lstStyle/>
          <a:p>
            <a:pPr algn="ctr">
              <a:lnSpc>
                <a:spcPts val="3600"/>
              </a:lnSpc>
              <a:spcBef>
                <a:spcPct val="0"/>
              </a:spcBef>
            </a:pPr>
            <a:r>
              <a:rPr lang="en-US" sz="3000">
                <a:solidFill>
                  <a:srgbClr val="000000"/>
                </a:solidFill>
                <a:latin typeface="Open Sans"/>
              </a:rPr>
              <a:t>very </a:t>
            </a:r>
            <a:r>
              <a:rPr lang="en-US" sz="3000">
                <a:solidFill>
                  <a:srgbClr val="000000"/>
                </a:solidFill>
                <a:latin typeface="Open Sans"/>
                <a:hlinkClick r:id="rId7" tooltip="https://dictionary.cambridge.org/dictionary/english/attractive"/>
              </a:rPr>
              <a:t>attractive</a:t>
            </a:r>
          </a:p>
        </p:txBody>
      </p:sp>
      <p:sp>
        <p:nvSpPr>
          <p:cNvPr name="TextBox 7" id="7"/>
          <p:cNvSpPr txBox="true"/>
          <p:nvPr/>
        </p:nvSpPr>
        <p:spPr>
          <a:xfrm rot="0">
            <a:off x="1096621" y="1367514"/>
            <a:ext cx="3480080" cy="1044432"/>
          </a:xfrm>
          <a:prstGeom prst="rect">
            <a:avLst/>
          </a:prstGeom>
        </p:spPr>
        <p:txBody>
          <a:bodyPr anchor="t" rtlCol="false" tIns="0" lIns="0" bIns="0" rIns="0">
            <a:spAutoFit/>
          </a:bodyPr>
          <a:lstStyle/>
          <a:p>
            <a:pPr algn="ctr">
              <a:lnSpc>
                <a:spcPts val="8373"/>
              </a:lnSpc>
              <a:spcBef>
                <a:spcPct val="0"/>
              </a:spcBef>
            </a:pPr>
            <a:r>
              <a:rPr lang="en-US" sz="6977">
                <a:solidFill>
                  <a:srgbClr val="000000"/>
                </a:solidFill>
                <a:latin typeface="Sniglet"/>
              </a:rPr>
              <a:t>beautiful</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AD9BE"/>
        </a:solidFill>
      </p:bgPr>
    </p:bg>
    <p:spTree>
      <p:nvGrpSpPr>
        <p:cNvPr id="1" name=""/>
        <p:cNvGrpSpPr/>
        <p:nvPr/>
      </p:nvGrpSpPr>
      <p:grpSpPr>
        <a:xfrm>
          <a:off x="0" y="0"/>
          <a:ext cx="0" cy="0"/>
          <a:chOff x="0" y="0"/>
          <a:chExt cx="0" cy="0"/>
        </a:xfrm>
      </p:grpSpPr>
      <p:sp>
        <p:nvSpPr>
          <p:cNvPr name="Freeform 2" id="2"/>
          <p:cNvSpPr/>
          <p:nvPr/>
        </p:nvSpPr>
        <p:spPr>
          <a:xfrm flipH="false" flipV="false" rot="0">
            <a:off x="-138760" y="-1805561"/>
            <a:ext cx="18426760" cy="12092561"/>
          </a:xfrm>
          <a:custGeom>
            <a:avLst/>
            <a:gdLst/>
            <a:ahLst/>
            <a:cxnLst/>
            <a:rect r="r" b="b" t="t" l="l"/>
            <a:pathLst>
              <a:path h="12092561" w="18426760">
                <a:moveTo>
                  <a:pt x="0" y="0"/>
                </a:moveTo>
                <a:lnTo>
                  <a:pt x="18426760" y="0"/>
                </a:lnTo>
                <a:lnTo>
                  <a:pt x="18426760" y="12092561"/>
                </a:lnTo>
                <a:lnTo>
                  <a:pt x="0" y="12092561"/>
                </a:lnTo>
                <a:lnTo>
                  <a:pt x="0" y="0"/>
                </a:lnTo>
                <a:close/>
              </a:path>
            </a:pathLst>
          </a:custGeom>
          <a:blipFill>
            <a:blip r:embed="rId2"/>
            <a:stretch>
              <a:fillRect l="0" t="0" r="0" b="0"/>
            </a:stretch>
          </a:blipFill>
        </p:spPr>
      </p:sp>
      <p:sp>
        <p:nvSpPr>
          <p:cNvPr name="TextBox 3" id="3"/>
          <p:cNvSpPr txBox="true"/>
          <p:nvPr/>
        </p:nvSpPr>
        <p:spPr>
          <a:xfrm rot="0">
            <a:off x="482980" y="1227845"/>
            <a:ext cx="8996214" cy="914400"/>
          </a:xfrm>
          <a:prstGeom prst="rect">
            <a:avLst/>
          </a:prstGeom>
        </p:spPr>
        <p:txBody>
          <a:bodyPr anchor="t" rtlCol="false" tIns="0" lIns="0" bIns="0" rIns="0">
            <a:spAutoFit/>
          </a:bodyPr>
          <a:lstStyle/>
          <a:p>
            <a:pPr algn="just">
              <a:lnSpc>
                <a:spcPts val="3600"/>
              </a:lnSpc>
            </a:pPr>
            <a:r>
              <a:rPr lang="en-US" sz="3000">
                <a:solidFill>
                  <a:srgbClr val="000000"/>
                </a:solidFill>
                <a:latin typeface="Open Sans"/>
                <a:hlinkClick r:id="rId3" tooltip="https://dictionary.cambridge.org/dictionary/english/comfortable"/>
              </a:rPr>
              <a:t>comfortable</a:t>
            </a:r>
            <a:r>
              <a:rPr lang="en-US" sz="3000">
                <a:solidFill>
                  <a:srgbClr val="000000"/>
                </a:solidFill>
                <a:latin typeface="Open Sans"/>
              </a:rPr>
              <a:t> and </a:t>
            </a:r>
            <a:r>
              <a:rPr lang="en-US" sz="3000">
                <a:solidFill>
                  <a:srgbClr val="000000"/>
                </a:solidFill>
                <a:latin typeface="Open Sans"/>
                <a:hlinkClick r:id="rId4" tooltip="https://dictionary.cambridge.org/dictionary/english/pleasant"/>
              </a:rPr>
              <a:t>pleasant</a:t>
            </a:r>
            <a:r>
              <a:rPr lang="en-US" sz="3000">
                <a:solidFill>
                  <a:srgbClr val="000000"/>
                </a:solidFill>
                <a:latin typeface="Open Sans"/>
              </a:rPr>
              <a:t>, </a:t>
            </a:r>
            <a:r>
              <a:rPr lang="en-US" sz="3000">
                <a:solidFill>
                  <a:srgbClr val="000000"/>
                </a:solidFill>
                <a:latin typeface="Open Sans"/>
                <a:hlinkClick r:id="rId5" tooltip="https://dictionary.cambridge.org/dictionary/english/especially"/>
              </a:rPr>
              <a:t>especially</a:t>
            </a:r>
            <a:r>
              <a:rPr lang="en-US" sz="3000">
                <a:solidFill>
                  <a:srgbClr val="000000"/>
                </a:solidFill>
                <a:latin typeface="Open Sans"/>
              </a:rPr>
              <a:t> (of a </a:t>
            </a:r>
            <a:r>
              <a:rPr lang="en-US" sz="3000">
                <a:solidFill>
                  <a:srgbClr val="000000"/>
                </a:solidFill>
                <a:latin typeface="Open Sans"/>
                <a:hlinkClick r:id="rId6" tooltip="https://dictionary.cambridge.org/dictionary/english/building"/>
              </a:rPr>
              <a:t>building</a:t>
            </a:r>
            <a:r>
              <a:rPr lang="en-US" sz="3000">
                <a:solidFill>
                  <a:srgbClr val="000000"/>
                </a:solidFill>
                <a:latin typeface="Open Sans"/>
              </a:rPr>
              <a:t>)</a:t>
            </a:r>
          </a:p>
          <a:p>
            <a:pPr algn="just">
              <a:lnSpc>
                <a:spcPts val="3600"/>
              </a:lnSpc>
              <a:spcBef>
                <a:spcPct val="0"/>
              </a:spcBef>
            </a:pPr>
            <a:r>
              <a:rPr lang="en-US" sz="3000">
                <a:solidFill>
                  <a:srgbClr val="000000"/>
                </a:solidFill>
                <a:latin typeface="Open Sans"/>
              </a:rPr>
              <a:t> because of being </a:t>
            </a:r>
            <a:r>
              <a:rPr lang="en-US" sz="3000">
                <a:solidFill>
                  <a:srgbClr val="000000"/>
                </a:solidFill>
                <a:latin typeface="Open Sans"/>
                <a:hlinkClick r:id="rId7" tooltip="https://dictionary.cambridge.org/dictionary/english/small"/>
              </a:rPr>
              <a:t>small</a:t>
            </a:r>
            <a:r>
              <a:rPr lang="en-US" sz="3000">
                <a:solidFill>
                  <a:srgbClr val="000000"/>
                </a:solidFill>
                <a:latin typeface="Open Sans"/>
              </a:rPr>
              <a:t> and </a:t>
            </a:r>
            <a:r>
              <a:rPr lang="en-US" sz="3000">
                <a:solidFill>
                  <a:srgbClr val="000000"/>
                </a:solidFill>
                <a:latin typeface="Open Sans"/>
                <a:hlinkClick r:id="rId8" tooltip="https://dictionary.cambridge.org/dictionary/english/warm"/>
              </a:rPr>
              <a:t>warm</a:t>
            </a:r>
          </a:p>
        </p:txBody>
      </p:sp>
      <p:sp>
        <p:nvSpPr>
          <p:cNvPr name="TextBox 4" id="4"/>
          <p:cNvSpPr txBox="true"/>
          <p:nvPr/>
        </p:nvSpPr>
        <p:spPr>
          <a:xfrm rot="0">
            <a:off x="482980" y="183413"/>
            <a:ext cx="1806986" cy="1044432"/>
          </a:xfrm>
          <a:prstGeom prst="rect">
            <a:avLst/>
          </a:prstGeom>
        </p:spPr>
        <p:txBody>
          <a:bodyPr anchor="t" rtlCol="false" tIns="0" lIns="0" bIns="0" rIns="0">
            <a:spAutoFit/>
          </a:bodyPr>
          <a:lstStyle/>
          <a:p>
            <a:pPr algn="ctr">
              <a:lnSpc>
                <a:spcPts val="8373"/>
              </a:lnSpc>
              <a:spcBef>
                <a:spcPct val="0"/>
              </a:spcBef>
            </a:pPr>
            <a:r>
              <a:rPr lang="en-US" sz="6977">
                <a:solidFill>
                  <a:srgbClr val="000000"/>
                </a:solidFill>
                <a:latin typeface="Sniglet"/>
              </a:rPr>
              <a:t>cosy</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AD9BE"/>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1475720"/>
          </a:xfrm>
          <a:custGeom>
            <a:avLst/>
            <a:gdLst/>
            <a:ahLst/>
            <a:cxnLst/>
            <a:rect r="r" b="b" t="t" l="l"/>
            <a:pathLst>
              <a:path h="11475720" w="18288000">
                <a:moveTo>
                  <a:pt x="0" y="0"/>
                </a:moveTo>
                <a:lnTo>
                  <a:pt x="18288000" y="0"/>
                </a:lnTo>
                <a:lnTo>
                  <a:pt x="18288000" y="11475720"/>
                </a:lnTo>
                <a:lnTo>
                  <a:pt x="0" y="11475720"/>
                </a:lnTo>
                <a:lnTo>
                  <a:pt x="0" y="0"/>
                </a:lnTo>
                <a:close/>
              </a:path>
            </a:pathLst>
          </a:custGeom>
          <a:blipFill>
            <a:blip r:embed="rId2"/>
            <a:stretch>
              <a:fillRect l="0" t="0" r="0" b="0"/>
            </a:stretch>
          </a:blipFill>
        </p:spPr>
      </p:sp>
      <p:sp>
        <p:nvSpPr>
          <p:cNvPr name="Freeform 3" id="3"/>
          <p:cNvSpPr/>
          <p:nvPr/>
        </p:nvSpPr>
        <p:spPr>
          <a:xfrm flipH="false" flipV="false" rot="0">
            <a:off x="11030277" y="705629"/>
            <a:ext cx="6495965" cy="4327937"/>
          </a:xfrm>
          <a:custGeom>
            <a:avLst/>
            <a:gdLst/>
            <a:ahLst/>
            <a:cxnLst/>
            <a:rect r="r" b="b" t="t" l="l"/>
            <a:pathLst>
              <a:path h="4327937" w="6495965">
                <a:moveTo>
                  <a:pt x="0" y="0"/>
                </a:moveTo>
                <a:lnTo>
                  <a:pt x="6495966" y="0"/>
                </a:lnTo>
                <a:lnTo>
                  <a:pt x="6495966" y="4327937"/>
                </a:lnTo>
                <a:lnTo>
                  <a:pt x="0" y="4327937"/>
                </a:lnTo>
                <a:lnTo>
                  <a:pt x="0" y="0"/>
                </a:lnTo>
                <a:close/>
              </a:path>
            </a:pathLst>
          </a:custGeom>
          <a:blipFill>
            <a:blip r:embed="rId3"/>
            <a:stretch>
              <a:fillRect l="0" t="0" r="0" b="0"/>
            </a:stretch>
          </a:blipFill>
        </p:spPr>
      </p:sp>
      <p:sp>
        <p:nvSpPr>
          <p:cNvPr name="Freeform 4" id="4"/>
          <p:cNvSpPr/>
          <p:nvPr/>
        </p:nvSpPr>
        <p:spPr>
          <a:xfrm flipH="false" flipV="false" rot="0">
            <a:off x="12600673" y="474112"/>
            <a:ext cx="5450066" cy="4114800"/>
          </a:xfrm>
          <a:custGeom>
            <a:avLst/>
            <a:gdLst/>
            <a:ahLst/>
            <a:cxnLst/>
            <a:rect r="r" b="b" t="t" l="l"/>
            <a:pathLst>
              <a:path h="4114800" w="5450066">
                <a:moveTo>
                  <a:pt x="0" y="0"/>
                </a:moveTo>
                <a:lnTo>
                  <a:pt x="5450066" y="0"/>
                </a:lnTo>
                <a:lnTo>
                  <a:pt x="545006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329245" y="1227845"/>
            <a:ext cx="4720828" cy="914400"/>
          </a:xfrm>
          <a:prstGeom prst="rect">
            <a:avLst/>
          </a:prstGeom>
        </p:spPr>
        <p:txBody>
          <a:bodyPr anchor="t" rtlCol="false" tIns="0" lIns="0" bIns="0" rIns="0">
            <a:spAutoFit/>
          </a:bodyPr>
          <a:lstStyle/>
          <a:p>
            <a:pPr algn="just">
              <a:lnSpc>
                <a:spcPts val="3600"/>
              </a:lnSpc>
            </a:pPr>
            <a:r>
              <a:rPr lang="en-US" sz="3000">
                <a:solidFill>
                  <a:srgbClr val="000000"/>
                </a:solidFill>
                <a:latin typeface="Open Sans"/>
                <a:hlinkClick r:id="rId6" tooltip="https://dictionary.cambridge.org/dictionary/english/comfortable"/>
              </a:rPr>
              <a:t>free from any dirty marks, </a:t>
            </a:r>
          </a:p>
          <a:p>
            <a:pPr algn="just">
              <a:lnSpc>
                <a:spcPts val="3600"/>
              </a:lnSpc>
              <a:spcBef>
                <a:spcPct val="0"/>
              </a:spcBef>
            </a:pPr>
            <a:r>
              <a:rPr lang="en-US" sz="3000">
                <a:solidFill>
                  <a:srgbClr val="000000"/>
                </a:solidFill>
                <a:latin typeface="Open Sans"/>
                <a:hlinkClick r:id="rId7" tooltip="https://dictionary.cambridge.org/dictionary/english/comfortable"/>
              </a:rPr>
              <a:t>pollution, bacteria, etc.</a:t>
            </a:r>
          </a:p>
        </p:txBody>
      </p:sp>
      <p:sp>
        <p:nvSpPr>
          <p:cNvPr name="TextBox 6" id="6"/>
          <p:cNvSpPr txBox="true"/>
          <p:nvPr/>
        </p:nvSpPr>
        <p:spPr>
          <a:xfrm rot="0">
            <a:off x="329245" y="183413"/>
            <a:ext cx="2114456" cy="1044432"/>
          </a:xfrm>
          <a:prstGeom prst="rect">
            <a:avLst/>
          </a:prstGeom>
        </p:spPr>
        <p:txBody>
          <a:bodyPr anchor="t" rtlCol="false" tIns="0" lIns="0" bIns="0" rIns="0">
            <a:spAutoFit/>
          </a:bodyPr>
          <a:lstStyle/>
          <a:p>
            <a:pPr algn="ctr">
              <a:lnSpc>
                <a:spcPts val="8373"/>
              </a:lnSpc>
              <a:spcBef>
                <a:spcPct val="0"/>
              </a:spcBef>
            </a:pPr>
            <a:r>
              <a:rPr lang="en-US" sz="6977">
                <a:solidFill>
                  <a:srgbClr val="000000"/>
                </a:solidFill>
                <a:latin typeface="Sniglet"/>
              </a:rPr>
              <a:t>clean</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AD9BE"/>
        </a:solidFill>
      </p:bgPr>
    </p:bg>
    <p:spTree>
      <p:nvGrpSpPr>
        <p:cNvPr id="1" name=""/>
        <p:cNvGrpSpPr/>
        <p:nvPr/>
      </p:nvGrpSpPr>
      <p:grpSpPr>
        <a:xfrm>
          <a:off x="0" y="0"/>
          <a:ext cx="0" cy="0"/>
          <a:chOff x="0" y="0"/>
          <a:chExt cx="0" cy="0"/>
        </a:xfrm>
      </p:grpSpPr>
      <p:sp>
        <p:nvSpPr>
          <p:cNvPr name="Freeform 2" id="2"/>
          <p:cNvSpPr/>
          <p:nvPr/>
        </p:nvSpPr>
        <p:spPr>
          <a:xfrm flipH="false" flipV="false" rot="0">
            <a:off x="0" y="-811530"/>
            <a:ext cx="18288000" cy="11910060"/>
          </a:xfrm>
          <a:custGeom>
            <a:avLst/>
            <a:gdLst/>
            <a:ahLst/>
            <a:cxnLst/>
            <a:rect r="r" b="b" t="t" l="l"/>
            <a:pathLst>
              <a:path h="11910060" w="18288000">
                <a:moveTo>
                  <a:pt x="0" y="0"/>
                </a:moveTo>
                <a:lnTo>
                  <a:pt x="18288000" y="0"/>
                </a:lnTo>
                <a:lnTo>
                  <a:pt x="18288000" y="11910060"/>
                </a:lnTo>
                <a:lnTo>
                  <a:pt x="0" y="11910060"/>
                </a:lnTo>
                <a:lnTo>
                  <a:pt x="0" y="0"/>
                </a:lnTo>
                <a:close/>
              </a:path>
            </a:pathLst>
          </a:custGeom>
          <a:blipFill>
            <a:blip r:embed="rId2"/>
            <a:stretch>
              <a:fillRect l="0" t="0" r="0" b="0"/>
            </a:stretch>
          </a:blipFill>
        </p:spPr>
      </p:sp>
      <p:sp>
        <p:nvSpPr>
          <p:cNvPr name="TextBox 3" id="3"/>
          <p:cNvSpPr txBox="true"/>
          <p:nvPr/>
        </p:nvSpPr>
        <p:spPr>
          <a:xfrm rot="0">
            <a:off x="329245" y="1227845"/>
            <a:ext cx="1123355" cy="457200"/>
          </a:xfrm>
          <a:prstGeom prst="rect">
            <a:avLst/>
          </a:prstGeom>
        </p:spPr>
        <p:txBody>
          <a:bodyPr anchor="t" rtlCol="false" tIns="0" lIns="0" bIns="0" rIns="0">
            <a:spAutoFit/>
          </a:bodyPr>
          <a:lstStyle/>
          <a:p>
            <a:pPr algn="just">
              <a:lnSpc>
                <a:spcPts val="3600"/>
              </a:lnSpc>
              <a:spcBef>
                <a:spcPct val="0"/>
              </a:spcBef>
            </a:pPr>
            <a:r>
              <a:rPr lang="en-US" sz="3000">
                <a:solidFill>
                  <a:srgbClr val="000000"/>
                </a:solidFill>
                <a:latin typeface="Open Sans"/>
                <a:hlinkClick r:id="rId3" tooltip="https://dictionary.cambridge.org/dictionary/english/comfortable"/>
              </a:rPr>
              <a:t>untidy</a:t>
            </a:r>
          </a:p>
        </p:txBody>
      </p:sp>
      <p:sp>
        <p:nvSpPr>
          <p:cNvPr name="TextBox 4" id="4"/>
          <p:cNvSpPr txBox="true"/>
          <p:nvPr/>
        </p:nvSpPr>
        <p:spPr>
          <a:xfrm rot="0">
            <a:off x="329245" y="183413"/>
            <a:ext cx="2530967" cy="1044432"/>
          </a:xfrm>
          <a:prstGeom prst="rect">
            <a:avLst/>
          </a:prstGeom>
        </p:spPr>
        <p:txBody>
          <a:bodyPr anchor="t" rtlCol="false" tIns="0" lIns="0" bIns="0" rIns="0">
            <a:spAutoFit/>
          </a:bodyPr>
          <a:lstStyle/>
          <a:p>
            <a:pPr algn="ctr">
              <a:lnSpc>
                <a:spcPts val="8373"/>
              </a:lnSpc>
              <a:spcBef>
                <a:spcPct val="0"/>
              </a:spcBef>
            </a:pPr>
            <a:r>
              <a:rPr lang="en-US" sz="6977">
                <a:solidFill>
                  <a:srgbClr val="000000"/>
                </a:solidFill>
                <a:latin typeface="Sniglet"/>
              </a:rPr>
              <a:t>messy</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DAFzAsEWv5g</dc:identifier>
  <dcterms:modified xsi:type="dcterms:W3CDTF">2011-08-01T06:04:30Z</dcterms:modified>
  <cp:revision>1</cp:revision>
  <dc:title>Trinity G1 - L5 Dream House Delight</dc:title>
</cp:coreProperties>
</file>